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410" r:id="rId2"/>
    <p:sldId id="383" r:id="rId3"/>
    <p:sldId id="347" r:id="rId4"/>
    <p:sldId id="369" r:id="rId5"/>
    <p:sldId id="370" r:id="rId6"/>
    <p:sldId id="371" r:id="rId7"/>
    <p:sldId id="372" r:id="rId8"/>
    <p:sldId id="373" r:id="rId9"/>
    <p:sldId id="374" r:id="rId10"/>
    <p:sldId id="358" r:id="rId11"/>
    <p:sldId id="367" r:id="rId12"/>
    <p:sldId id="366" r:id="rId13"/>
    <p:sldId id="368" r:id="rId14"/>
    <p:sldId id="350" r:id="rId15"/>
    <p:sldId id="3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85" autoAdjust="0"/>
    <p:restoredTop sz="94660"/>
  </p:normalViewPr>
  <p:slideViewPr>
    <p:cSldViewPr snapToGrid="0">
      <p:cViewPr varScale="1">
        <p:scale>
          <a:sx n="52" d="100"/>
          <a:sy n="52" d="100"/>
        </p:scale>
        <p:origin x="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90ECB-12AB-4AC2-8D89-0FB0ED14FBF6}"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59D80-5120-4B86-B768-6533F092F38B}" type="slidenum">
              <a:rPr lang="en-US" smtClean="0"/>
              <a:t>‹#›</a:t>
            </a:fld>
            <a:endParaRPr lang="en-US"/>
          </a:p>
        </p:txBody>
      </p:sp>
    </p:spTree>
    <p:extLst>
      <p:ext uri="{BB962C8B-B14F-4D97-AF65-F5344CB8AC3E}">
        <p14:creationId xmlns:p14="http://schemas.microsoft.com/office/powerpoint/2010/main" val="2429455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2FC96-7AD0-1CDA-38E5-3E2FD464A0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ECF65B-083C-9FE0-36CB-45BA07029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7A0BDC-7A11-0436-E003-4CDFF103CC73}"/>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5" name="Footer Placeholder 4">
            <a:extLst>
              <a:ext uri="{FF2B5EF4-FFF2-40B4-BE49-F238E27FC236}">
                <a16:creationId xmlns:a16="http://schemas.microsoft.com/office/drawing/2014/main" id="{BA866B25-A3CB-71EF-DB74-874EFC247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ED1D4-3CFB-6947-07F3-AADA2E5613A6}"/>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17168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5645-9F49-7884-426D-E0A5C5957B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26996D-4AF9-E4D9-52B7-8BD7F3B362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065610-053B-B655-B935-C146CEA3B3D8}"/>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5" name="Footer Placeholder 4">
            <a:extLst>
              <a:ext uri="{FF2B5EF4-FFF2-40B4-BE49-F238E27FC236}">
                <a16:creationId xmlns:a16="http://schemas.microsoft.com/office/drawing/2014/main" id="{2D68725C-5ECC-A34F-09EB-B85ADBA12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69CEB-66D2-46BB-377B-DFDDF4CE1A79}"/>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318927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0CFAFB-8688-1A37-2C62-3E6B42B93E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7EA849-2D35-73F0-7632-C85F30302E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59579D-D15F-0108-E8D2-07DC28F39E1C}"/>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5" name="Footer Placeholder 4">
            <a:extLst>
              <a:ext uri="{FF2B5EF4-FFF2-40B4-BE49-F238E27FC236}">
                <a16:creationId xmlns:a16="http://schemas.microsoft.com/office/drawing/2014/main" id="{1A06D9DC-1FAF-B125-A7B8-75D4C2B31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D738D-0BE8-911B-87C5-4FDA0CF30E98}"/>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2935008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4"/>
        <p:cNvGrpSpPr/>
        <p:nvPr/>
      </p:nvGrpSpPr>
      <p:grpSpPr>
        <a:xfrm>
          <a:off x="0" y="0"/>
          <a:ext cx="0" cy="0"/>
          <a:chOff x="0" y="0"/>
          <a:chExt cx="0" cy="0"/>
        </a:xfrm>
      </p:grpSpPr>
      <p:pic>
        <p:nvPicPr>
          <p:cNvPr id="65" name="Google Shape;65;p4" descr="Death_to_stock_communicate_hands_10.jpg"/>
          <p:cNvPicPr preferRelativeResize="0"/>
          <p:nvPr/>
        </p:nvPicPr>
        <p:blipFill>
          <a:blip r:embed="rId2">
            <a:alphaModFix/>
          </a:blip>
          <a:stretch>
            <a:fillRect/>
          </a:stretch>
        </p:blipFill>
        <p:spPr>
          <a:xfrm>
            <a:off x="-4733" y="1326733"/>
            <a:ext cx="1383600" cy="1383600"/>
          </a:xfrm>
          <a:prstGeom prst="rect">
            <a:avLst/>
          </a:prstGeom>
          <a:noFill/>
          <a:ln>
            <a:noFill/>
          </a:ln>
        </p:spPr>
      </p:pic>
      <p:pic>
        <p:nvPicPr>
          <p:cNvPr id="66" name="Google Shape;66;p4" descr="DeathtoStock_Simplify2.jpg"/>
          <p:cNvPicPr preferRelativeResize="0"/>
          <p:nvPr/>
        </p:nvPicPr>
        <p:blipFill>
          <a:blip r:embed="rId3">
            <a:alphaModFix/>
          </a:blip>
          <a:stretch>
            <a:fillRect/>
          </a:stretch>
        </p:blipFill>
        <p:spPr>
          <a:xfrm>
            <a:off x="-4733" y="4087634"/>
            <a:ext cx="2770367" cy="2770367"/>
          </a:xfrm>
          <a:prstGeom prst="rect">
            <a:avLst/>
          </a:prstGeom>
          <a:noFill/>
          <a:ln>
            <a:noFill/>
          </a:ln>
        </p:spPr>
      </p:pic>
      <p:sp>
        <p:nvSpPr>
          <p:cNvPr id="67" name="Google Shape;67;p4"/>
          <p:cNvSpPr/>
          <p:nvPr/>
        </p:nvSpPr>
        <p:spPr>
          <a:xfrm>
            <a:off x="10810393" y="4146816"/>
            <a:ext cx="1383600" cy="1383600"/>
          </a:xfrm>
          <a:prstGeom prst="rect">
            <a:avLst/>
          </a:prstGeom>
          <a:solidFill>
            <a:srgbClr val="7198A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68" name="Google Shape;68;p4" descr="DeathtoStock_Wired3.jpg"/>
          <p:cNvPicPr preferRelativeResize="0"/>
          <p:nvPr/>
        </p:nvPicPr>
        <p:blipFill>
          <a:blip r:embed="rId4">
            <a:alphaModFix/>
          </a:blip>
          <a:stretch>
            <a:fillRect/>
          </a:stretch>
        </p:blipFill>
        <p:spPr>
          <a:xfrm>
            <a:off x="9426701" y="1383601"/>
            <a:ext cx="2779300" cy="2779300"/>
          </a:xfrm>
          <a:prstGeom prst="rect">
            <a:avLst/>
          </a:prstGeom>
          <a:noFill/>
          <a:ln>
            <a:noFill/>
          </a:ln>
        </p:spPr>
      </p:pic>
      <p:sp>
        <p:nvSpPr>
          <p:cNvPr id="69" name="Google Shape;69;p4"/>
          <p:cNvSpPr txBox="1">
            <a:spLocks noGrp="1"/>
          </p:cNvSpPr>
          <p:nvPr>
            <p:ph type="body" idx="1"/>
          </p:nvPr>
        </p:nvSpPr>
        <p:spPr>
          <a:xfrm>
            <a:off x="3868500" y="2882400"/>
            <a:ext cx="4455200" cy="1093200"/>
          </a:xfrm>
          <a:prstGeom prst="rect">
            <a:avLst/>
          </a:prstGeom>
        </p:spPr>
        <p:txBody>
          <a:bodyPr spcFirstLastPara="1" wrap="square" lIns="91425" tIns="91425" rIns="91425" bIns="91425" anchor="ctr" anchorCtr="0">
            <a:noAutofit/>
          </a:bodyPr>
          <a:lstStyle>
            <a:lvl1pPr marL="609585" lvl="0" indent="-440256" algn="ctr" rtl="0">
              <a:spcBef>
                <a:spcPts val="800"/>
              </a:spcBef>
              <a:spcAft>
                <a:spcPts val="0"/>
              </a:spcAft>
              <a:buSzPts val="1600"/>
              <a:buFont typeface="Arvo"/>
              <a:buChar char="■"/>
              <a:defRPr i="1">
                <a:latin typeface="Arvo"/>
                <a:ea typeface="Arvo"/>
                <a:cs typeface="Arvo"/>
                <a:sym typeface="Arvo"/>
              </a:defRPr>
            </a:lvl1pPr>
            <a:lvl2pPr marL="1219170" lvl="1" indent="-440256" algn="ctr" rtl="0">
              <a:spcBef>
                <a:spcPts val="0"/>
              </a:spcBef>
              <a:spcAft>
                <a:spcPts val="0"/>
              </a:spcAft>
              <a:buSzPts val="1600"/>
              <a:buFont typeface="Arvo"/>
              <a:buChar char="□"/>
              <a:defRPr i="1">
                <a:latin typeface="Arvo"/>
                <a:ea typeface="Arvo"/>
                <a:cs typeface="Arvo"/>
                <a:sym typeface="Arvo"/>
              </a:defRPr>
            </a:lvl2pPr>
            <a:lvl3pPr marL="1828754" lvl="2" indent="-440256" algn="ctr" rtl="0">
              <a:spcBef>
                <a:spcPts val="0"/>
              </a:spcBef>
              <a:spcAft>
                <a:spcPts val="0"/>
              </a:spcAft>
              <a:buSzPts val="1600"/>
              <a:buFont typeface="Arvo"/>
              <a:buChar char="▫"/>
              <a:defRPr i="1">
                <a:latin typeface="Arvo"/>
                <a:ea typeface="Arvo"/>
                <a:cs typeface="Arvo"/>
                <a:sym typeface="Arvo"/>
              </a:defRPr>
            </a:lvl3pPr>
            <a:lvl4pPr marL="2438339" lvl="3" indent="-440256" algn="ctr" rtl="0">
              <a:spcBef>
                <a:spcPts val="0"/>
              </a:spcBef>
              <a:spcAft>
                <a:spcPts val="0"/>
              </a:spcAft>
              <a:buSzPts val="1600"/>
              <a:buFont typeface="Arvo"/>
              <a:buChar char="▫"/>
              <a:defRPr i="1">
                <a:latin typeface="Arvo"/>
                <a:ea typeface="Arvo"/>
                <a:cs typeface="Arvo"/>
                <a:sym typeface="Arvo"/>
              </a:defRPr>
            </a:lvl4pPr>
            <a:lvl5pPr marL="3047924" lvl="4" indent="-440256" algn="ctr" rtl="0">
              <a:spcBef>
                <a:spcPts val="0"/>
              </a:spcBef>
              <a:spcAft>
                <a:spcPts val="0"/>
              </a:spcAft>
              <a:buSzPts val="1600"/>
              <a:buFont typeface="Arvo"/>
              <a:buChar char="○"/>
              <a:defRPr i="1">
                <a:latin typeface="Arvo"/>
                <a:ea typeface="Arvo"/>
                <a:cs typeface="Arvo"/>
                <a:sym typeface="Arvo"/>
              </a:defRPr>
            </a:lvl5pPr>
            <a:lvl6pPr marL="3657509" lvl="5" indent="-440256" algn="ctr" rtl="0">
              <a:spcBef>
                <a:spcPts val="0"/>
              </a:spcBef>
              <a:spcAft>
                <a:spcPts val="0"/>
              </a:spcAft>
              <a:buSzPts val="1600"/>
              <a:buFont typeface="Arvo"/>
              <a:buChar char="■"/>
              <a:defRPr i="1">
                <a:latin typeface="Arvo"/>
                <a:ea typeface="Arvo"/>
                <a:cs typeface="Arvo"/>
                <a:sym typeface="Arvo"/>
              </a:defRPr>
            </a:lvl6pPr>
            <a:lvl7pPr marL="4267093" lvl="6" indent="-440256" algn="ctr" rtl="0">
              <a:spcBef>
                <a:spcPts val="0"/>
              </a:spcBef>
              <a:spcAft>
                <a:spcPts val="0"/>
              </a:spcAft>
              <a:buSzPts val="1600"/>
              <a:buFont typeface="Arvo"/>
              <a:buChar char="●"/>
              <a:defRPr i="1">
                <a:latin typeface="Arvo"/>
                <a:ea typeface="Arvo"/>
                <a:cs typeface="Arvo"/>
                <a:sym typeface="Arvo"/>
              </a:defRPr>
            </a:lvl7pPr>
            <a:lvl8pPr marL="4876678" lvl="7" indent="-440256" algn="ctr" rtl="0">
              <a:spcBef>
                <a:spcPts val="0"/>
              </a:spcBef>
              <a:spcAft>
                <a:spcPts val="0"/>
              </a:spcAft>
              <a:buSzPts val="1600"/>
              <a:buFont typeface="Arvo"/>
              <a:buChar char="○"/>
              <a:defRPr i="1">
                <a:latin typeface="Arvo"/>
                <a:ea typeface="Arvo"/>
                <a:cs typeface="Arvo"/>
                <a:sym typeface="Arvo"/>
              </a:defRPr>
            </a:lvl8pPr>
            <a:lvl9pPr marL="5486263" lvl="8" indent="-440256" algn="ctr">
              <a:spcBef>
                <a:spcPts val="0"/>
              </a:spcBef>
              <a:spcAft>
                <a:spcPts val="0"/>
              </a:spcAft>
              <a:buSzPts val="1600"/>
              <a:buFont typeface="Arvo"/>
              <a:buChar char="■"/>
              <a:defRPr i="1">
                <a:latin typeface="Arvo"/>
                <a:ea typeface="Arvo"/>
                <a:cs typeface="Arvo"/>
                <a:sym typeface="Arvo"/>
              </a:defRPr>
            </a:lvl9pPr>
          </a:lstStyle>
          <a:p>
            <a:endParaRPr/>
          </a:p>
        </p:txBody>
      </p:sp>
      <p:sp>
        <p:nvSpPr>
          <p:cNvPr id="70" name="Google Shape;70;p4"/>
          <p:cNvSpPr/>
          <p:nvPr/>
        </p:nvSpPr>
        <p:spPr>
          <a:xfrm>
            <a:off x="9426697" y="1383601"/>
            <a:ext cx="1383600" cy="1383600"/>
          </a:xfrm>
          <a:prstGeom prst="rect">
            <a:avLst/>
          </a:prstGeom>
          <a:solidFill>
            <a:srgbClr val="7198A9">
              <a:alpha val="4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4"/>
          <p:cNvSpPr/>
          <p:nvPr/>
        </p:nvSpPr>
        <p:spPr>
          <a:xfrm>
            <a:off x="9426697" y="56"/>
            <a:ext cx="1383600" cy="1383600"/>
          </a:xfrm>
          <a:prstGeom prst="rect">
            <a:avLst/>
          </a:prstGeom>
          <a:solidFill>
            <a:srgbClr val="CEDB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8735097" y="-12"/>
            <a:ext cx="691600" cy="691600"/>
          </a:xfrm>
          <a:prstGeom prst="rect">
            <a:avLst/>
          </a:prstGeom>
          <a:solidFill>
            <a:srgbClr val="7198A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4"/>
          <p:cNvSpPr/>
          <p:nvPr/>
        </p:nvSpPr>
        <p:spPr>
          <a:xfrm>
            <a:off x="10810304" y="4162888"/>
            <a:ext cx="691600" cy="691600"/>
          </a:xfrm>
          <a:prstGeom prst="rect">
            <a:avLst/>
          </a:prstGeom>
          <a:solidFill>
            <a:srgbClr val="7198A9">
              <a:alpha val="4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4"/>
          <p:cNvSpPr/>
          <p:nvPr/>
        </p:nvSpPr>
        <p:spPr>
          <a:xfrm flipH="1">
            <a:off x="1376969" y="1326740"/>
            <a:ext cx="1383600" cy="1383600"/>
          </a:xfrm>
          <a:prstGeom prst="rect">
            <a:avLst/>
          </a:prstGeom>
          <a:solidFill>
            <a:srgbClr val="CEDBE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4"/>
          <p:cNvSpPr/>
          <p:nvPr/>
        </p:nvSpPr>
        <p:spPr>
          <a:xfrm flipH="1">
            <a:off x="-4659" y="2710349"/>
            <a:ext cx="1383600" cy="1383600"/>
          </a:xfrm>
          <a:prstGeom prst="rect">
            <a:avLst/>
          </a:prstGeom>
          <a:solidFill>
            <a:srgbClr val="7198A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4"/>
          <p:cNvSpPr/>
          <p:nvPr/>
        </p:nvSpPr>
        <p:spPr>
          <a:xfrm flipH="1">
            <a:off x="1376969" y="4087635"/>
            <a:ext cx="1383600" cy="1383600"/>
          </a:xfrm>
          <a:prstGeom prst="rect">
            <a:avLst/>
          </a:prstGeom>
          <a:solidFill>
            <a:srgbClr val="7198A9">
              <a:alpha val="4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4"/>
          <p:cNvSpPr/>
          <p:nvPr/>
        </p:nvSpPr>
        <p:spPr>
          <a:xfrm flipH="1">
            <a:off x="2760571" y="6166388"/>
            <a:ext cx="691600" cy="691600"/>
          </a:xfrm>
          <a:prstGeom prst="rect">
            <a:avLst/>
          </a:prstGeom>
          <a:solidFill>
            <a:srgbClr val="7198A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4"/>
          <p:cNvSpPr/>
          <p:nvPr/>
        </p:nvSpPr>
        <p:spPr>
          <a:xfrm flipH="1">
            <a:off x="2068979" y="2018721"/>
            <a:ext cx="691600" cy="691600"/>
          </a:xfrm>
          <a:prstGeom prst="rect">
            <a:avLst/>
          </a:prstGeom>
          <a:solidFill>
            <a:srgbClr val="7198A9">
              <a:alpha val="411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79" name="Google Shape;79;p4" descr="Death_to_stock_communicate_hands_2.jpg"/>
          <p:cNvPicPr preferRelativeResize="0"/>
          <p:nvPr/>
        </p:nvPicPr>
        <p:blipFill>
          <a:blip r:embed="rId5">
            <a:alphaModFix/>
          </a:blip>
          <a:stretch>
            <a:fillRect/>
          </a:stretch>
        </p:blipFill>
        <p:spPr>
          <a:xfrm>
            <a:off x="10810313" y="-6"/>
            <a:ext cx="1383753" cy="1383751"/>
          </a:xfrm>
          <a:prstGeom prst="rect">
            <a:avLst/>
          </a:prstGeom>
          <a:noFill/>
          <a:ln>
            <a:noFill/>
          </a:ln>
        </p:spPr>
      </p:pic>
      <p:grpSp>
        <p:nvGrpSpPr>
          <p:cNvPr id="80" name="Google Shape;80;p4"/>
          <p:cNvGrpSpPr/>
          <p:nvPr/>
        </p:nvGrpSpPr>
        <p:grpSpPr>
          <a:xfrm>
            <a:off x="1746843" y="4441899"/>
            <a:ext cx="643853" cy="675071"/>
            <a:chOff x="5961125" y="1623900"/>
            <a:chExt cx="427450" cy="448175"/>
          </a:xfrm>
        </p:grpSpPr>
        <p:sp>
          <p:nvSpPr>
            <p:cNvPr id="81" name="Google Shape;81;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 name="Google Shape;88;p4"/>
          <p:cNvSpPr/>
          <p:nvPr/>
        </p:nvSpPr>
        <p:spPr>
          <a:xfrm>
            <a:off x="9798733" y="1755632"/>
            <a:ext cx="639531" cy="63953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4"/>
          <p:cNvSpPr txBox="1">
            <a:spLocks noGrp="1"/>
          </p:cNvSpPr>
          <p:nvPr>
            <p:ph type="sldNum" idx="12"/>
          </p:nvPr>
        </p:nvSpPr>
        <p:spPr>
          <a:xfrm>
            <a:off x="5750200" y="6166400"/>
            <a:ext cx="691600" cy="691600"/>
          </a:xfrm>
          <a:prstGeom prst="rect">
            <a:avLst/>
          </a:prstGeom>
        </p:spPr>
        <p:txBody>
          <a:bodyPr spcFirstLastPara="1" wrap="square" lIns="91425" tIns="91425" rIns="91425" bIns="91425" anchor="ctr" anchorCtr="0">
            <a:noAutofit/>
          </a:bodyPr>
          <a:lstStyle>
            <a:lvl1pPr lvl="0" algn="ctr" rtl="0">
              <a:buNone/>
              <a:defRPr sz="1333">
                <a:solidFill>
                  <a:srgbClr val="7198A9"/>
                </a:solidFill>
                <a:latin typeface="Arvo"/>
                <a:ea typeface="Arvo"/>
                <a:cs typeface="Arvo"/>
                <a:sym typeface="Arvo"/>
              </a:defRPr>
            </a:lvl1pPr>
            <a:lvl2pPr lvl="1" algn="ctr" rtl="0">
              <a:buNone/>
              <a:defRPr sz="1333">
                <a:solidFill>
                  <a:srgbClr val="7198A9"/>
                </a:solidFill>
                <a:latin typeface="Arvo"/>
                <a:ea typeface="Arvo"/>
                <a:cs typeface="Arvo"/>
                <a:sym typeface="Arvo"/>
              </a:defRPr>
            </a:lvl2pPr>
            <a:lvl3pPr lvl="2" algn="ctr" rtl="0">
              <a:buNone/>
              <a:defRPr sz="1333">
                <a:solidFill>
                  <a:srgbClr val="7198A9"/>
                </a:solidFill>
                <a:latin typeface="Arvo"/>
                <a:ea typeface="Arvo"/>
                <a:cs typeface="Arvo"/>
                <a:sym typeface="Arvo"/>
              </a:defRPr>
            </a:lvl3pPr>
            <a:lvl4pPr lvl="3" algn="ctr" rtl="0">
              <a:buNone/>
              <a:defRPr sz="1333">
                <a:solidFill>
                  <a:srgbClr val="7198A9"/>
                </a:solidFill>
                <a:latin typeface="Arvo"/>
                <a:ea typeface="Arvo"/>
                <a:cs typeface="Arvo"/>
                <a:sym typeface="Arvo"/>
              </a:defRPr>
            </a:lvl4pPr>
            <a:lvl5pPr lvl="4" algn="ctr" rtl="0">
              <a:buNone/>
              <a:defRPr sz="1333">
                <a:solidFill>
                  <a:srgbClr val="7198A9"/>
                </a:solidFill>
                <a:latin typeface="Arvo"/>
                <a:ea typeface="Arvo"/>
                <a:cs typeface="Arvo"/>
                <a:sym typeface="Arvo"/>
              </a:defRPr>
            </a:lvl5pPr>
            <a:lvl6pPr lvl="5" algn="ctr" rtl="0">
              <a:buNone/>
              <a:defRPr sz="1333">
                <a:solidFill>
                  <a:srgbClr val="7198A9"/>
                </a:solidFill>
                <a:latin typeface="Arvo"/>
                <a:ea typeface="Arvo"/>
                <a:cs typeface="Arvo"/>
                <a:sym typeface="Arvo"/>
              </a:defRPr>
            </a:lvl6pPr>
            <a:lvl7pPr lvl="6" algn="ctr" rtl="0">
              <a:buNone/>
              <a:defRPr sz="1333">
                <a:solidFill>
                  <a:srgbClr val="7198A9"/>
                </a:solidFill>
                <a:latin typeface="Arvo"/>
                <a:ea typeface="Arvo"/>
                <a:cs typeface="Arvo"/>
                <a:sym typeface="Arvo"/>
              </a:defRPr>
            </a:lvl7pPr>
            <a:lvl8pPr lvl="7" algn="ctr" rtl="0">
              <a:buNone/>
              <a:defRPr sz="1333">
                <a:solidFill>
                  <a:srgbClr val="7198A9"/>
                </a:solidFill>
                <a:latin typeface="Arvo"/>
                <a:ea typeface="Arvo"/>
                <a:cs typeface="Arvo"/>
                <a:sym typeface="Arvo"/>
              </a:defRPr>
            </a:lvl8pPr>
            <a:lvl9pPr lvl="8" algn="ctr" rtl="0">
              <a:buNone/>
              <a:defRPr sz="1333">
                <a:solidFill>
                  <a:srgbClr val="7198A9"/>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07358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D673-21A3-755F-17DF-83AC574904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9E772-CB15-2ADA-70B4-DE2A191073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CCA96-5AC0-A192-185C-FA7ABDE2A2CA}"/>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5" name="Footer Placeholder 4">
            <a:extLst>
              <a:ext uri="{FF2B5EF4-FFF2-40B4-BE49-F238E27FC236}">
                <a16:creationId xmlns:a16="http://schemas.microsoft.com/office/drawing/2014/main" id="{AADDE6A1-4992-40B2-0F91-DC0ECF13C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B83A1-4189-247C-4387-F52748B440D5}"/>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681157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7A-C956-0372-BF87-3C28B6D5C9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BD0911-5A90-6EA5-F9D0-83B956913D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9C6B28-A1FD-AC6F-C420-44740699701C}"/>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5" name="Footer Placeholder 4">
            <a:extLst>
              <a:ext uri="{FF2B5EF4-FFF2-40B4-BE49-F238E27FC236}">
                <a16:creationId xmlns:a16="http://schemas.microsoft.com/office/drawing/2014/main" id="{C2021396-AB69-E4D2-F6CA-1D22CA91C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9DA515-2063-5B66-B5BF-8100B594CECE}"/>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167628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C12F3-B823-9E95-D88E-7EC0AE6ED3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EF8844-DC12-E554-D12B-0B5A2806D8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B51FB9-FAAA-8809-FBF6-18B02D5FAB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6C4F9-25C2-1C63-F677-DD5BF60DAE84}"/>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6" name="Footer Placeholder 5">
            <a:extLst>
              <a:ext uri="{FF2B5EF4-FFF2-40B4-BE49-F238E27FC236}">
                <a16:creationId xmlns:a16="http://schemas.microsoft.com/office/drawing/2014/main" id="{2039A126-E3A4-2374-2A47-0A4E1CB2A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75DBC8-B752-A143-6CCD-395A8636E623}"/>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337608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03E7-7CFE-BCBA-C1C5-1E6505B8E6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7C4D64-A302-D98D-F270-C3152C19EF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EA0B8E-F0EE-78A6-18EC-07A9E38E02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CCE784-AC62-4329-C185-99B4B134DF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85F29F-E3CE-6C4B-1ED6-5952D24C1C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9241E4-BDC6-25C4-FF58-121E51F22C90}"/>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8" name="Footer Placeholder 7">
            <a:extLst>
              <a:ext uri="{FF2B5EF4-FFF2-40B4-BE49-F238E27FC236}">
                <a16:creationId xmlns:a16="http://schemas.microsoft.com/office/drawing/2014/main" id="{2447301E-90BB-1388-D28A-AFEF0809DE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7E11B0-C895-F948-D315-D80A02DE634F}"/>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2832906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74B9-17CC-2780-1C67-3B28BBD590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ACDBBA-6469-DC10-BA7A-089246C2DC20}"/>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4" name="Footer Placeholder 3">
            <a:extLst>
              <a:ext uri="{FF2B5EF4-FFF2-40B4-BE49-F238E27FC236}">
                <a16:creationId xmlns:a16="http://schemas.microsoft.com/office/drawing/2014/main" id="{E4A1DEF1-2103-BA73-B180-ED430331A9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329FD8-9C9E-44EE-509D-D3551AEC5109}"/>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3010536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536FC1-5D77-E663-4E14-4653176815C0}"/>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3" name="Footer Placeholder 2">
            <a:extLst>
              <a:ext uri="{FF2B5EF4-FFF2-40B4-BE49-F238E27FC236}">
                <a16:creationId xmlns:a16="http://schemas.microsoft.com/office/drawing/2014/main" id="{EE7658E1-2471-FB7B-1814-8826D3B693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D8E123-2E63-AC59-7520-2B9FB816B3B9}"/>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105862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091A-73E5-0628-3FA4-203470266B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C8BD55-03E3-4A37-6AC1-E475234DA2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D45C43-BCA6-C1ED-8220-C1620833B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A1232B-E366-B44E-F685-DF4AC12FD4DB}"/>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6" name="Footer Placeholder 5">
            <a:extLst>
              <a:ext uri="{FF2B5EF4-FFF2-40B4-BE49-F238E27FC236}">
                <a16:creationId xmlns:a16="http://schemas.microsoft.com/office/drawing/2014/main" id="{281144C7-58D0-7FC6-EF7B-A3D5B3330A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6B3F1-C7AC-7DA3-09ED-2093F2FD2DFF}"/>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4285254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0183-01B6-2C9D-8388-6A011FF5C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EA26F6-6027-51A3-3F5A-9842800CA6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6DACFA-5976-DA83-DA31-C7DE4E6C2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9EAD0-C663-9C4F-4A31-79776FE0E52D}"/>
              </a:ext>
            </a:extLst>
          </p:cNvPr>
          <p:cNvSpPr>
            <a:spLocks noGrp="1"/>
          </p:cNvSpPr>
          <p:nvPr>
            <p:ph type="dt" sz="half" idx="10"/>
          </p:nvPr>
        </p:nvSpPr>
        <p:spPr/>
        <p:txBody>
          <a:bodyPr/>
          <a:lstStyle/>
          <a:p>
            <a:fld id="{7458CF63-7A5D-4C38-B93F-8D226F8019F3}" type="datetimeFigureOut">
              <a:rPr lang="en-US" smtClean="0"/>
              <a:t>3/8/2024</a:t>
            </a:fld>
            <a:endParaRPr lang="en-US"/>
          </a:p>
        </p:txBody>
      </p:sp>
      <p:sp>
        <p:nvSpPr>
          <p:cNvPr id="6" name="Footer Placeholder 5">
            <a:extLst>
              <a:ext uri="{FF2B5EF4-FFF2-40B4-BE49-F238E27FC236}">
                <a16:creationId xmlns:a16="http://schemas.microsoft.com/office/drawing/2014/main" id="{1F7F6D45-30E4-5E11-CDD8-580F381D5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372317-5E90-9B14-24F2-9931D959547D}"/>
              </a:ext>
            </a:extLst>
          </p:cNvPr>
          <p:cNvSpPr>
            <a:spLocks noGrp="1"/>
          </p:cNvSpPr>
          <p:nvPr>
            <p:ph type="sldNum" sz="quarter" idx="12"/>
          </p:nvPr>
        </p:nvSpPr>
        <p:spPr/>
        <p:txBody>
          <a:bodyPr/>
          <a:lstStyle/>
          <a:p>
            <a:fld id="{E999AF3C-1447-458D-A629-7D381FAD9556}" type="slidenum">
              <a:rPr lang="en-US" smtClean="0"/>
              <a:t>‹#›</a:t>
            </a:fld>
            <a:endParaRPr lang="en-US"/>
          </a:p>
        </p:txBody>
      </p:sp>
    </p:spTree>
    <p:extLst>
      <p:ext uri="{BB962C8B-B14F-4D97-AF65-F5344CB8AC3E}">
        <p14:creationId xmlns:p14="http://schemas.microsoft.com/office/powerpoint/2010/main" val="5356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alpha val="6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C42B0E-1F21-4D7C-E504-EA73C8EC9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946DBF-2849-4DB0-5B55-F07E4B9EC3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5B0C4-6E34-6CFD-FB82-F149DF03C0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58CF63-7A5D-4C38-B93F-8D226F8019F3}" type="datetimeFigureOut">
              <a:rPr lang="en-US" smtClean="0"/>
              <a:t>3/8/2024</a:t>
            </a:fld>
            <a:endParaRPr lang="en-US"/>
          </a:p>
        </p:txBody>
      </p:sp>
      <p:sp>
        <p:nvSpPr>
          <p:cNvPr id="5" name="Footer Placeholder 4">
            <a:extLst>
              <a:ext uri="{FF2B5EF4-FFF2-40B4-BE49-F238E27FC236}">
                <a16:creationId xmlns:a16="http://schemas.microsoft.com/office/drawing/2014/main" id="{85C581D7-AC21-A0FF-F548-14DF69F956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DD6C5F-B883-58FE-9B99-19DD75A3FD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9AF3C-1447-458D-A629-7D381FAD9556}" type="slidenum">
              <a:rPr lang="en-US" smtClean="0"/>
              <a:t>‹#›</a:t>
            </a:fld>
            <a:endParaRPr lang="en-US"/>
          </a:p>
        </p:txBody>
      </p:sp>
    </p:spTree>
    <p:extLst>
      <p:ext uri="{BB962C8B-B14F-4D97-AF65-F5344CB8AC3E}">
        <p14:creationId xmlns:p14="http://schemas.microsoft.com/office/powerpoint/2010/main" val="2626115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 Id="rId5" Type="http://schemas.openxmlformats.org/officeDocument/2006/relationships/image" Target="../media/image25.png"/><Relationship Id="rId4" Type="http://schemas.microsoft.com/office/2017/06/relationships/model3d" Target="../media/model3d7.glb"/></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7/06/relationships/model3d" Target="../media/model3d8.glb"/><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9.glb"/><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17/06/relationships/model3d" Target="../media/model3d10.glb"/><Relationship Id="rId7" Type="http://schemas.microsoft.com/office/2017/06/relationships/model3d" Target="../media/model3d4.glb"/><Relationship Id="rId2" Type="http://schemas.openxmlformats.org/officeDocument/2006/relationships/image" Target="../media/image29.jpg"/><Relationship Id="rId1" Type="http://schemas.openxmlformats.org/officeDocument/2006/relationships/slideLayout" Target="../slideLayouts/slideLayout7.xml"/><Relationship Id="rId6" Type="http://schemas.openxmlformats.org/officeDocument/2006/relationships/image" Target="../media/image31.png"/><Relationship Id="rId5" Type="http://schemas.microsoft.com/office/2017/06/relationships/model3d" Target="../media/model3d11.glb"/><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8.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microsoft.com/office/2017/06/relationships/model3d" Target="../media/model3d5.glb"/><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17/06/relationships/model3d" Target="../media/model3d5.glb"/></Relationships>
</file>

<file path=ppt/slides/_rels/slide6.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20.png"/><Relationship Id="rId4" Type="http://schemas.microsoft.com/office/2017/06/relationships/model3d" Target="../media/model3d6.glb"/></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86497" y="358815"/>
            <a:ext cx="9514702"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99490" marR="816610" algn="ctr">
              <a:lnSpc>
                <a:spcPct val="115000"/>
              </a:lnSpc>
              <a:spcBef>
                <a:spcPts val="0"/>
              </a:spcBef>
            </a:pPr>
            <a:r>
              <a:rPr lang="en-US" sz="26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4</a:t>
            </a:r>
          </a:p>
          <a:p>
            <a:pPr marL="999490" marR="816610" algn="ctr">
              <a:lnSpc>
                <a:spcPct val="115000"/>
              </a:lnSpc>
              <a:spcBef>
                <a:spcPts val="0"/>
              </a:spcBef>
            </a:pPr>
            <a:r>
              <a:rPr lang="vi-VN"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Tư Tưởng Hồ Chí Minh</a:t>
            </a:r>
            <a:r>
              <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 </a:t>
            </a:r>
            <a:r>
              <a:rPr lang="vi-VN"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rPr>
              <a:t>Về Đảng Cộng Sản Việt Nam </a:t>
            </a:r>
            <a:endPar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a:p>
            <a:pPr marL="999490" marR="816610" algn="ctr">
              <a:lnSpc>
                <a:spcPct val="115000"/>
              </a:lnSpc>
              <a:spcBef>
                <a:spcPts val="0"/>
              </a:spcBef>
            </a:pPr>
            <a:r>
              <a:rPr lang="vi-VN"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 Nhà Nước Của Nhân Dân, Do Nhân Dân, Vì Nhân</a:t>
            </a:r>
            <a:r>
              <a:rPr lang="en-US"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6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(tiếp)</a:t>
            </a:r>
            <a:endParaRPr lang="en-US" sz="26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Chương 4 sẽ </a:t>
            </a:r>
            <a:r>
              <a:rPr lang="vi-VN">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rPr>
              <a:t>kiến thức cơ bản tư tưởng Hồ Chí Minh về Đảng Cộng sản Việt Nam và về Nhà nước Việt Nam Dân chủ Cộng hoà – Nhà nước của dân, do dân, vì dân.</a:t>
            </a:r>
            <a:endParaRPr lang="vi-VN">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.1. Tư tưởng Hồ Chí Minh về Đảng Cộng sản Việt Nam</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4.2. Tư tưởng Hồ Chí Minh về nhà nước của nhân dân, do nhân dân và vì nhân dân</a:t>
            </a:r>
          </a:p>
          <a:p>
            <a:pPr algn="just"/>
            <a:r>
              <a:rPr lang="vi-VN"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4.3. Vận dụng tư tưởng Hồ Chí Minh vào công tác xây dựng Đảng và xây dựng nhà nước</a:t>
            </a:r>
            <a:endParaRPr lang="en-US" sz="1600" b="1" spc="-15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24D31-35BF-4165-B9E9-29F23B4A4FA5}"/>
              </a:ext>
            </a:extLst>
          </p:cNvPr>
          <p:cNvSpPr>
            <a:spLocks noGrp="1"/>
          </p:cNvSpPr>
          <p:nvPr>
            <p:ph type="ctrTitle"/>
          </p:nvPr>
        </p:nvSpPr>
        <p:spPr>
          <a:xfrm>
            <a:off x="1074200" y="1759352"/>
            <a:ext cx="5766867" cy="460672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normAutofit/>
          </a:bodyPr>
          <a:lstStyle/>
          <a:p>
            <a:pPr algn="just">
              <a:lnSpc>
                <a:spcPct val="100000"/>
              </a:lnSpc>
            </a:pPr>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Chú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trọng công tác xây dựng đội ngũ cán bộ, công chức. Đảng phải tập trung lãnh đạo về đường lối, chủ trương, xây dựng tiêu chí, tiêu chuẩn, cơ chế, chính sách về cán bộ công chức. </a:t>
            </a:r>
            <a:br>
              <a:rPr lang="en-US" sz="2200">
                <a:latin typeface="NewCentury-Narrow" panose="020B0500000000000000" pitchFamily="34" charset="0"/>
                <a:ea typeface="NewCentury-Narrow" panose="020B0500000000000000" pitchFamily="34" charset="0"/>
                <a:cs typeface="NewCentury-Narrow" panose="020B0500000000000000" pitchFamily="34" charset="0"/>
              </a:rPr>
            </a:br>
            <a:br>
              <a:rPr lang="en-US" sz="2200">
                <a:latin typeface="NewCentury-Narrow" panose="020B0500000000000000" pitchFamily="34" charset="0"/>
                <a:ea typeface="NewCentury-Narrow" panose="020B0500000000000000" pitchFamily="34" charset="0"/>
                <a:cs typeface="NewCentury-Narrow" panose="020B0500000000000000" pitchFamily="34" charset="0"/>
              </a:rPr>
            </a:br>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Đẩy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mạnh dân chủ hóa công tác cán bộ, quy định rõ trách nhiệm, thẩm quyền của mỗi tổ chức, mỗi cấp trong xây dựng đội ngũ cán bộ, công chức có bản lĩnh chính trị vững vàng, phẩm chất đạo đức trong sáng, có trình độ, năng lực chuyên môn phù hợp để thực thi đầy đủ trách nhiệm công vụ, đáp ứng yêu cầu của giai đoạn mới.</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TextBox 5">
            <a:extLst>
              <a:ext uri="{FF2B5EF4-FFF2-40B4-BE49-F238E27FC236}">
                <a16:creationId xmlns:a16="http://schemas.microsoft.com/office/drawing/2014/main" id="{FC762081-5EBF-4BAF-BFD1-1B7DBCE7F9AB}"/>
              </a:ext>
            </a:extLst>
          </p:cNvPr>
          <p:cNvSpPr txBox="1"/>
          <p:nvPr/>
        </p:nvSpPr>
        <p:spPr>
          <a:xfrm>
            <a:off x="270933" y="998874"/>
            <a:ext cx="6096000" cy="490327"/>
          </a:xfrm>
          <a:prstGeom prst="rect">
            <a:avLst/>
          </a:prstGeom>
          <a:noFill/>
        </p:spPr>
        <p:txBody>
          <a:bodyPr wrap="square">
            <a:spAutoFit/>
          </a:bodyPr>
          <a:lstStyle/>
          <a:p>
            <a:pPr indent="609585" algn="just">
              <a:lnSpc>
                <a:spcPct val="115000"/>
              </a:lnSpc>
              <a:spcBef>
                <a:spcPts val="400"/>
              </a:spcBef>
              <a:spcAft>
                <a:spcPts val="400"/>
              </a:spcAft>
            </a:pPr>
            <a:r>
              <a:rPr lang="vi-VN"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 Xây dựng Nhà nước</a:t>
            </a:r>
            <a:endPar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C184481E-5D1C-4827-A310-534287B6EDDC}"/>
              </a:ext>
            </a:extLst>
          </p:cNvPr>
          <p:cNvPicPr>
            <a:picLocks noChangeAspect="1"/>
          </p:cNvPicPr>
          <p:nvPr/>
        </p:nvPicPr>
        <p:blipFill>
          <a:blip r:embed="rId2"/>
          <a:stretch>
            <a:fillRect/>
          </a:stretch>
        </p:blipFill>
        <p:spPr>
          <a:xfrm>
            <a:off x="7293766" y="2199191"/>
            <a:ext cx="4200405" cy="3842794"/>
          </a:xfrm>
          <a:prstGeom prst="rect">
            <a:avLst/>
          </a:prstGeom>
        </p:spPr>
      </p:pic>
      <p:grpSp>
        <p:nvGrpSpPr>
          <p:cNvPr id="3" name="Group 2">
            <a:extLst>
              <a:ext uri="{FF2B5EF4-FFF2-40B4-BE49-F238E27FC236}">
                <a16:creationId xmlns:a16="http://schemas.microsoft.com/office/drawing/2014/main" id="{974CDECE-00EA-3053-B495-49A76D042721}"/>
              </a:ext>
            </a:extLst>
          </p:cNvPr>
          <p:cNvGrpSpPr/>
          <p:nvPr/>
        </p:nvGrpSpPr>
        <p:grpSpPr>
          <a:xfrm>
            <a:off x="-578363" y="4027012"/>
            <a:ext cx="3341040" cy="2723920"/>
            <a:chOff x="-633627" y="4016416"/>
            <a:chExt cx="4002918" cy="2723920"/>
          </a:xfrm>
        </p:grpSpPr>
        <p:sp>
          <p:nvSpPr>
            <p:cNvPr id="4" name="Freeform: Shape 3">
              <a:extLst>
                <a:ext uri="{FF2B5EF4-FFF2-40B4-BE49-F238E27FC236}">
                  <a16:creationId xmlns:a16="http://schemas.microsoft.com/office/drawing/2014/main" id="{8E3DA9F4-58DA-8179-B809-A44AD50331E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5" name="Freeform: Shape 4">
              <a:extLst>
                <a:ext uri="{FF2B5EF4-FFF2-40B4-BE49-F238E27FC236}">
                  <a16:creationId xmlns:a16="http://schemas.microsoft.com/office/drawing/2014/main" id="{BA0499B2-47AC-FEFE-D39C-5EEC46DFC93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9955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C098E-8699-4155-A896-659CABA53E22}"/>
              </a:ext>
            </a:extLst>
          </p:cNvPr>
          <p:cNvSpPr>
            <a:spLocks noGrp="1"/>
          </p:cNvSpPr>
          <p:nvPr>
            <p:ph type="ctrTitle"/>
          </p:nvPr>
        </p:nvSpPr>
        <p:spPr>
          <a:xfrm>
            <a:off x="5690462" y="1122744"/>
            <a:ext cx="5004546" cy="3379808"/>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normAutofit/>
          </a:bodyPr>
          <a:lstStyle/>
          <a:p>
            <a:pPr algn="just">
              <a:lnSpc>
                <a:spcPct val="150000"/>
              </a:lnSpc>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latin typeface="NewCentury-Narrow" panose="020B0500000000000000" pitchFamily="34" charset="0"/>
                <a:ea typeface="NewCentury-Narrow" panose="020B0500000000000000" pitchFamily="34" charset="0"/>
                <a:cs typeface="NewCentury-Narrow" panose="020B0500000000000000" pitchFamily="34" charset="0"/>
              </a:rPr>
              <a:t>Đẩy </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mạnh hơn nữa cuộc đấu tranh phòng, chống tham nhũng, lãng phí, quan liêu hách dịch, của quyền; thực hành tiết kiệm trong các cơ quan nhà nước và trong đội ngũ cán bộ, công </a:t>
            </a:r>
            <a:r>
              <a:rPr lang="vi-VN" sz="2400">
                <a:latin typeface="NewCentury-Narrow" panose="020B0500000000000000" pitchFamily="34" charset="0"/>
                <a:ea typeface="NewCentury-Narrow" panose="020B0500000000000000" pitchFamily="34" charset="0"/>
                <a:cs typeface="NewCentury-Narrow" panose="020B0500000000000000" pitchFamily="34" charset="0"/>
              </a:rPr>
              <a:t>chức.</a:t>
            </a:r>
            <a:endParaRPr lang="en-US" b="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TextBox 3">
            <a:extLst>
              <a:ext uri="{FF2B5EF4-FFF2-40B4-BE49-F238E27FC236}">
                <a16:creationId xmlns:a16="http://schemas.microsoft.com/office/drawing/2014/main" id="{267AA29D-3EDF-4D2D-9343-526C0E9DE270}"/>
              </a:ext>
            </a:extLst>
          </p:cNvPr>
          <p:cNvSpPr txBox="1"/>
          <p:nvPr/>
        </p:nvSpPr>
        <p:spPr>
          <a:xfrm>
            <a:off x="733950" y="504929"/>
            <a:ext cx="6096000" cy="483017"/>
          </a:xfrm>
          <a:prstGeom prst="rect">
            <a:avLst/>
          </a:prstGeom>
          <a:noFill/>
        </p:spPr>
        <p:txBody>
          <a:bodyPr wrap="square">
            <a:spAutoFit/>
          </a:bodyPr>
          <a:lstStyle/>
          <a:p>
            <a:pPr indent="609585" algn="just">
              <a:lnSpc>
                <a:spcPct val="115000"/>
              </a:lnSpc>
              <a:spcBef>
                <a:spcPts val="400"/>
              </a:spcBef>
              <a:spcAft>
                <a:spcPts val="400"/>
              </a:spcAft>
            </a:pPr>
            <a:r>
              <a:rPr lang="vi-VN" sz="2400" b="1" dirty="0">
                <a:solidFill>
                  <a:srgbClr val="FF0000"/>
                </a:solidFill>
                <a:latin typeface="Times New Roman" panose="02020603050405020304" pitchFamily="18" charset="0"/>
              </a:rPr>
              <a:t>2. Xây dựng Nhà nước</a:t>
            </a:r>
            <a:endParaRPr lang="en-US" sz="2400" b="1" i="1" dirty="0">
              <a:solidFill>
                <a:srgbClr val="FF0000"/>
              </a:solidFill>
              <a:latin typeface="Times New Roman" panose="02020603050405020304" pitchFamily="18" charset="0"/>
            </a:endParaRPr>
          </a:p>
        </p:txBody>
      </p:sp>
      <p:pic>
        <p:nvPicPr>
          <p:cNvPr id="6" name="Picture 5">
            <a:extLst>
              <a:ext uri="{FF2B5EF4-FFF2-40B4-BE49-F238E27FC236}">
                <a16:creationId xmlns:a16="http://schemas.microsoft.com/office/drawing/2014/main" id="{6F9F4213-4709-4D78-BED1-C626A410FD57}"/>
              </a:ext>
            </a:extLst>
          </p:cNvPr>
          <p:cNvPicPr>
            <a:picLocks noChangeAspect="1"/>
          </p:cNvPicPr>
          <p:nvPr/>
        </p:nvPicPr>
        <p:blipFill>
          <a:blip r:embed="rId2"/>
          <a:stretch>
            <a:fillRect/>
          </a:stretch>
        </p:blipFill>
        <p:spPr>
          <a:xfrm>
            <a:off x="838122" y="1742311"/>
            <a:ext cx="4420175" cy="178541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9457FC1A-281A-4CB9-8F64-1DB7FA725FA3}"/>
              </a:ext>
            </a:extLst>
          </p:cNvPr>
          <p:cNvPicPr>
            <a:picLocks noChangeAspect="1"/>
          </p:cNvPicPr>
          <p:nvPr/>
        </p:nvPicPr>
        <p:blipFill>
          <a:blip r:embed="rId3"/>
          <a:stretch>
            <a:fillRect/>
          </a:stretch>
        </p:blipFill>
        <p:spPr>
          <a:xfrm>
            <a:off x="838122" y="4309534"/>
            <a:ext cx="4420175" cy="180202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mc:AlternateContent xmlns:mc="http://schemas.openxmlformats.org/markup-compatibility/2006">
        <mc:Choice xmlns:am3d="http://schemas.microsoft.com/office/drawing/2017/model3d" Requires="am3d">
          <p:graphicFrame>
            <p:nvGraphicFramePr>
              <p:cNvPr id="3" name="3D Model 2" descr="Closed hand">
                <a:extLst>
                  <a:ext uri="{FF2B5EF4-FFF2-40B4-BE49-F238E27FC236}">
                    <a16:creationId xmlns:a16="http://schemas.microsoft.com/office/drawing/2014/main" id="{377B68A9-2D20-5A1A-B858-BFD0B8BE09C2}"/>
                  </a:ext>
                </a:extLst>
              </p:cNvPr>
              <p:cNvGraphicFramePr>
                <a:graphicFrameLocks noChangeAspect="1"/>
              </p:cNvGraphicFramePr>
              <p:nvPr>
                <p:extLst>
                  <p:ext uri="{D42A27DB-BD31-4B8C-83A1-F6EECF244321}">
                    <p14:modId xmlns:p14="http://schemas.microsoft.com/office/powerpoint/2010/main" val="3842503832"/>
                  </p:ext>
                </p:extLst>
              </p:nvPr>
            </p:nvGraphicFramePr>
            <p:xfrm>
              <a:off x="10019566" y="3600069"/>
              <a:ext cx="2215213" cy="3698359"/>
            </p:xfrm>
            <a:graphic>
              <a:graphicData uri="http://schemas.microsoft.com/office/drawing/2017/model3d">
                <am3d:model3d r:embed="rId4">
                  <am3d:spPr>
                    <a:xfrm>
                      <a:off x="0" y="0"/>
                      <a:ext cx="2215213" cy="3698359"/>
                    </a:xfrm>
                    <a:prstGeom prst="rect">
                      <a:avLst/>
                    </a:prstGeom>
                  </am3d:spPr>
                  <am3d:camera>
                    <am3d:pos x="0" y="0" z="61179578"/>
                    <am3d:up dx="0" dy="36000000" dz="0"/>
                    <am3d:lookAt x="0" y="0" z="0"/>
                    <am3d:perspective fov="2700000"/>
                  </am3d:camera>
                  <am3d:trans>
                    <am3d:meterPerModelUnit n="4730078" d="1000000"/>
                    <am3d:preTrans dx="0" dy="-17997940" dz="0"/>
                    <am3d:scale>
                      <am3d:sx n="1000000" d="1000000"/>
                      <am3d:sy n="1000000" d="1000000"/>
                      <am3d:sz n="1000000" d="1000000"/>
                    </am3d:scale>
                    <am3d:rot ax="571871" ay="-1182432" az="-194437"/>
                    <am3d:postTrans dx="0" dy="0" dz="0"/>
                  </am3d:trans>
                  <am3d:raster rName="Office3DRenderer" rVer="16.0.8326">
                    <am3d:blip r:embed="rId5"/>
                  </am3d:raster>
                  <am3d:objViewport viewportSz="48012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losed hand">
                <a:extLst>
                  <a:ext uri="{FF2B5EF4-FFF2-40B4-BE49-F238E27FC236}">
                    <a16:creationId xmlns:a16="http://schemas.microsoft.com/office/drawing/2014/main" id="{377B68A9-2D20-5A1A-B858-BFD0B8BE09C2}"/>
                  </a:ext>
                </a:extLst>
              </p:cNvPr>
              <p:cNvPicPr>
                <a:picLocks noGrp="1" noRot="1" noChangeAspect="1" noMove="1" noResize="1" noEditPoints="1" noAdjustHandles="1" noChangeArrowheads="1" noChangeShapeType="1" noCrop="1"/>
              </p:cNvPicPr>
              <p:nvPr/>
            </p:nvPicPr>
            <p:blipFill>
              <a:blip r:embed="rId5"/>
              <a:stretch>
                <a:fillRect/>
              </a:stretch>
            </p:blipFill>
            <p:spPr>
              <a:xfrm>
                <a:off x="10019566" y="3600069"/>
                <a:ext cx="2215213" cy="3698359"/>
              </a:xfrm>
              <a:prstGeom prst="rect">
                <a:avLst/>
              </a:prstGeom>
            </p:spPr>
          </p:pic>
        </mc:Fallback>
      </mc:AlternateContent>
      <p:grpSp>
        <p:nvGrpSpPr>
          <p:cNvPr id="5" name="Group 4">
            <a:extLst>
              <a:ext uri="{FF2B5EF4-FFF2-40B4-BE49-F238E27FC236}">
                <a16:creationId xmlns:a16="http://schemas.microsoft.com/office/drawing/2014/main" id="{D59C61B6-8DEB-865E-FA7A-D86AEC5997C0}"/>
              </a:ext>
            </a:extLst>
          </p:cNvPr>
          <p:cNvGrpSpPr/>
          <p:nvPr/>
        </p:nvGrpSpPr>
        <p:grpSpPr>
          <a:xfrm>
            <a:off x="-578363" y="4027012"/>
            <a:ext cx="3341040" cy="2723920"/>
            <a:chOff x="-633627" y="4016416"/>
            <a:chExt cx="4002918" cy="2723920"/>
          </a:xfrm>
        </p:grpSpPr>
        <p:sp>
          <p:nvSpPr>
            <p:cNvPr id="7" name="Freeform: Shape 6">
              <a:extLst>
                <a:ext uri="{FF2B5EF4-FFF2-40B4-BE49-F238E27FC236}">
                  <a16:creationId xmlns:a16="http://schemas.microsoft.com/office/drawing/2014/main" id="{1F412240-E56D-9B64-EDE2-4A3844A43BB8}"/>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C740D510-7906-154C-222A-34FCDA0D53D3}"/>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8392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9A42-7A87-4728-8AF0-A17E5A0D6C60}"/>
              </a:ext>
            </a:extLst>
          </p:cNvPr>
          <p:cNvSpPr>
            <a:spLocks noGrp="1"/>
          </p:cNvSpPr>
          <p:nvPr>
            <p:ph type="ctrTitle"/>
          </p:nvPr>
        </p:nvSpPr>
        <p:spPr>
          <a:xfrm>
            <a:off x="1817225" y="1481891"/>
            <a:ext cx="7488821" cy="4479071"/>
          </a:xfrm>
        </p:spPr>
        <p:txBody>
          <a:bodyPr anchor="ctr">
            <a:normAutofit/>
          </a:bodyPr>
          <a:lstStyle/>
          <a:p>
            <a:pPr algn="just"/>
            <a:r>
              <a:rPr lang="vi-VN"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Đổi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mới, tăng cường sự lãnh đạo của Đảng đối với Nhà nước.</a:t>
            </a:r>
            <a:br>
              <a:rPr lang="en-US" sz="2200" dirty="0">
                <a:latin typeface="NewCentury-Narrow" panose="020B0500000000000000" pitchFamily="34" charset="0"/>
                <a:ea typeface="NewCentury-Narrow" panose="020B0500000000000000" pitchFamily="34" charset="0"/>
                <a:cs typeface="NewCentury-Narrow" panose="020B0500000000000000" pitchFamily="34" charset="0"/>
              </a:rPr>
            </a:b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Tiếp tục nâng cao hiệu quả thực hiện và đổi mới mạnh mẽ phương thức lãnh đạo của Đảng đối với Nhà </a:t>
            </a:r>
            <a:r>
              <a:rPr lang="vi-VN" sz="2200">
                <a:latin typeface="NewCentury-Narrow" panose="020B0500000000000000" pitchFamily="34" charset="0"/>
                <a:ea typeface="NewCentury-Narrow" panose="020B0500000000000000" pitchFamily="34" charset="0"/>
                <a:cs typeface="NewCentury-Narrow" panose="020B0500000000000000" pitchFamily="34" charset="0"/>
              </a:rPr>
              <a:t>nước.</a:t>
            </a:r>
            <a:br>
              <a:rPr lang="en-US" sz="2200">
                <a:latin typeface="NewCentury-Narrow" panose="020B0500000000000000" pitchFamily="34" charset="0"/>
                <a:ea typeface="NewCentury-Narrow" panose="020B0500000000000000" pitchFamily="34" charset="0"/>
                <a:cs typeface="NewCentury-Narrow" panose="020B0500000000000000" pitchFamily="34" charset="0"/>
              </a:rPr>
            </a:br>
            <a:r>
              <a:rPr lang="vi-VN" sz="2200">
                <a:latin typeface="NewCentury-Narrow" panose="020B0500000000000000" pitchFamily="34" charset="0"/>
                <a:ea typeface="NewCentury-Narrow" panose="020B0500000000000000" pitchFamily="34" charset="0"/>
                <a:cs typeface="NewCentury-Narrow" panose="020B0500000000000000" pitchFamily="34" charset="0"/>
              </a:rPr>
              <a:t> </a:t>
            </a:r>
            <a:br>
              <a:rPr lang="en-US" sz="2200">
                <a:latin typeface="NewCentury-Narrow" panose="020B0500000000000000" pitchFamily="34" charset="0"/>
                <a:ea typeface="NewCentury-Narrow" panose="020B0500000000000000" pitchFamily="34" charset="0"/>
                <a:cs typeface="NewCentury-Narrow" panose="020B0500000000000000" pitchFamily="34" charset="0"/>
              </a:rPr>
            </a:br>
            <a:r>
              <a:rPr lang="vi-VN" sz="22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Đảng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lãnh đạo Nhà nước bằng các chủ trương, chính sách lớn, lãnh đạo thể chế hóa các quan điểm, đường lối, chủ trương của Đảng thành chính sách, pháp luật, lãnh đạo xây dựng đội ngũ cán bộ, công chức đủ phẩm chất và năng lực, lãnh đạo tổ chức thực hiện có hiệu quả các chủ trương, chính sách và hệ thống pháp luật; </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TextBox 3">
            <a:extLst>
              <a:ext uri="{FF2B5EF4-FFF2-40B4-BE49-F238E27FC236}">
                <a16:creationId xmlns:a16="http://schemas.microsoft.com/office/drawing/2014/main" id="{6DBEB52A-84D7-4AE8-903F-78A3BEB1ABB5}"/>
              </a:ext>
            </a:extLst>
          </p:cNvPr>
          <p:cNvSpPr txBox="1"/>
          <p:nvPr/>
        </p:nvSpPr>
        <p:spPr>
          <a:xfrm>
            <a:off x="1081161" y="998874"/>
            <a:ext cx="6096000" cy="483017"/>
          </a:xfrm>
          <a:prstGeom prst="rect">
            <a:avLst/>
          </a:prstGeom>
          <a:noFill/>
        </p:spPr>
        <p:txBody>
          <a:bodyPr wrap="square">
            <a:spAutoFit/>
          </a:bodyPr>
          <a:lstStyle/>
          <a:p>
            <a:pPr indent="609585" algn="just">
              <a:lnSpc>
                <a:spcPct val="115000"/>
              </a:lnSpc>
              <a:spcBef>
                <a:spcPts val="400"/>
              </a:spcBef>
              <a:spcAft>
                <a:spcPts val="400"/>
              </a:spcAft>
            </a:pPr>
            <a:r>
              <a:rPr lang="vi-VN" sz="2400" b="1" dirty="0">
                <a:solidFill>
                  <a:srgbClr val="FF0000"/>
                </a:solidFill>
                <a:latin typeface="Times New Roman" panose="02020603050405020304" pitchFamily="18" charset="0"/>
              </a:rPr>
              <a:t>2. Xây dựng Nhà nước</a:t>
            </a:r>
            <a:endParaRPr lang="en-US" sz="2400" b="1" i="1" dirty="0">
              <a:solidFill>
                <a:srgbClr val="FF0000"/>
              </a:solidFill>
              <a:latin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3" name="3D Model 2" descr="Wind turbine">
                <a:extLst>
                  <a:ext uri="{FF2B5EF4-FFF2-40B4-BE49-F238E27FC236}">
                    <a16:creationId xmlns:a16="http://schemas.microsoft.com/office/drawing/2014/main" id="{97306DFC-1682-EF35-4C44-7882226A072C}"/>
                  </a:ext>
                </a:extLst>
              </p:cNvPr>
              <p:cNvGraphicFramePr/>
              <p:nvPr>
                <p:extLst>
                  <p:ext uri="{D42A27DB-BD31-4B8C-83A1-F6EECF244321}">
                    <p14:modId xmlns:p14="http://schemas.microsoft.com/office/powerpoint/2010/main" val="3952113420"/>
                  </p:ext>
                </p:extLst>
              </p:nvPr>
            </p:nvGraphicFramePr>
            <p:xfrm>
              <a:off x="8244175" y="289036"/>
              <a:ext cx="3788780" cy="5087073"/>
            </p:xfrm>
            <a:graphic>
              <a:graphicData uri="http://schemas.microsoft.com/office/drawing/2017/model3d">
                <am3d:model3d r:embed="rId2">
                  <am3d:spPr>
                    <a:xfrm>
                      <a:off x="0" y="0"/>
                      <a:ext cx="3788780" cy="5087073"/>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59723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nd turbine">
                <a:extLst>
                  <a:ext uri="{FF2B5EF4-FFF2-40B4-BE49-F238E27FC236}">
                    <a16:creationId xmlns:a16="http://schemas.microsoft.com/office/drawing/2014/main" id="{97306DFC-1682-EF35-4C44-7882226A072C}"/>
                  </a:ext>
                </a:extLst>
              </p:cNvPr>
              <p:cNvPicPr>
                <a:picLocks noGrp="1" noRot="1" noChangeAspect="1" noMove="1" noResize="1" noEditPoints="1" noAdjustHandles="1" noChangeArrowheads="1" noChangeShapeType="1" noCrop="1"/>
              </p:cNvPicPr>
              <p:nvPr/>
            </p:nvPicPr>
            <p:blipFill>
              <a:blip r:embed="rId3"/>
              <a:stretch>
                <a:fillRect/>
              </a:stretch>
            </p:blipFill>
            <p:spPr>
              <a:xfrm>
                <a:off x="8244175" y="289036"/>
                <a:ext cx="3788780" cy="5087073"/>
              </a:xfrm>
              <a:prstGeom prst="rect">
                <a:avLst/>
              </a:prstGeom>
            </p:spPr>
          </p:pic>
        </mc:Fallback>
      </mc:AlternateContent>
      <p:grpSp>
        <p:nvGrpSpPr>
          <p:cNvPr id="5" name="Group 4">
            <a:extLst>
              <a:ext uri="{FF2B5EF4-FFF2-40B4-BE49-F238E27FC236}">
                <a16:creationId xmlns:a16="http://schemas.microsoft.com/office/drawing/2014/main" id="{866A0DCB-1D09-9425-AC0E-567B346A0AEB}"/>
              </a:ext>
            </a:extLst>
          </p:cNvPr>
          <p:cNvGrpSpPr/>
          <p:nvPr/>
        </p:nvGrpSpPr>
        <p:grpSpPr>
          <a:xfrm>
            <a:off x="-578363" y="4027012"/>
            <a:ext cx="3341040" cy="2723920"/>
            <a:chOff x="-633627" y="4016416"/>
            <a:chExt cx="4002918" cy="2723920"/>
          </a:xfrm>
        </p:grpSpPr>
        <p:sp>
          <p:nvSpPr>
            <p:cNvPr id="6" name="Freeform: Shape 5">
              <a:extLst>
                <a:ext uri="{FF2B5EF4-FFF2-40B4-BE49-F238E27FC236}">
                  <a16:creationId xmlns:a16="http://schemas.microsoft.com/office/drawing/2014/main" id="{E17028D9-DFB5-254C-4C32-A8BA6C18DB89}"/>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402068B9-3E0B-F614-6B2E-E5EBA6622AFD}"/>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60669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300" fill="hold"/>
                                        <p:tgtEl>
                                          <p:spTgt spid="3"/>
                                        </p:tgtEl>
                                        <p:attrNameLst>
                                          <p:attrName>embedded1</p:attrName>
                                        </p:attrNameLst>
                                      </p:cBhvr>
                                      <p:tavLst>
                                        <p:tav tm="0">
                                          <p:val>
                                            <p:fltVal val="0"/>
                                          </p:val>
                                        </p:tav>
                                        <p:tav tm="100000">
                                          <p:val>
                                            <p:fltVal val="1"/>
                                          </p:val>
                                        </p:tav>
                                      </p:tavLst>
                                    </p:anim>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A134A-F1F2-4D35-AB13-EFEB548AEF91}"/>
              </a:ext>
            </a:extLst>
          </p:cNvPr>
          <p:cNvSpPr>
            <a:spLocks noGrp="1"/>
          </p:cNvSpPr>
          <p:nvPr>
            <p:ph type="ctrTitle"/>
          </p:nvPr>
        </p:nvSpPr>
        <p:spPr>
          <a:xfrm>
            <a:off x="2258992" y="2222339"/>
            <a:ext cx="7417443" cy="349789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normAutofit/>
          </a:bodyPr>
          <a:lstStyle/>
          <a:p>
            <a:pPr algn="just">
              <a:lnSpc>
                <a:spcPct val="150000"/>
              </a:lnSpc>
            </a:pPr>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200">
                <a:latin typeface="NewCentury-Narrow" panose="020B0500000000000000" pitchFamily="34" charset="0"/>
                <a:ea typeface="NewCentury-Narrow" panose="020B0500000000000000" pitchFamily="34" charset="0"/>
                <a:cs typeface="NewCentury-Narrow" panose="020B0500000000000000" pitchFamily="34" charset="0"/>
              </a:rPr>
              <a:t>C</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ác tổ chức của Đảng và đảng viên phải gương mẫu tuân thủ pháp luật. Bản chất, tính chất của Nhà nước gắn liền với vai trò, trách nhiệm của Đảng cầm quyền, do đó, đến lượt Đảng, một tiền đề tất yếu được đặt ra là sự trong sạch, vững mạnh của Đảng là yếu tố quyết định cho sự thành công của việc xây dựng Nhà nước theo tư tưởng Hồ Chí </a:t>
            </a:r>
            <a:r>
              <a:rPr lang="vi-VN" sz="2200">
                <a:latin typeface="NewCentury-Narrow" panose="020B0500000000000000" pitchFamily="34" charset="0"/>
                <a:ea typeface="NewCentury-Narrow" panose="020B0500000000000000" pitchFamily="34" charset="0"/>
                <a:cs typeface="NewCentury-Narrow" panose="020B0500000000000000" pitchFamily="34" charset="0"/>
              </a:rPr>
              <a:t>Minh.</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TextBox 3">
            <a:extLst>
              <a:ext uri="{FF2B5EF4-FFF2-40B4-BE49-F238E27FC236}">
                <a16:creationId xmlns:a16="http://schemas.microsoft.com/office/drawing/2014/main" id="{EF28C796-FC24-4DB5-8657-5102955842E0}"/>
              </a:ext>
            </a:extLst>
          </p:cNvPr>
          <p:cNvSpPr txBox="1"/>
          <p:nvPr/>
        </p:nvSpPr>
        <p:spPr>
          <a:xfrm>
            <a:off x="1416827" y="1137770"/>
            <a:ext cx="6096000" cy="483017"/>
          </a:xfrm>
          <a:prstGeom prst="rect">
            <a:avLst/>
          </a:prstGeom>
          <a:noFill/>
        </p:spPr>
        <p:txBody>
          <a:bodyPr wrap="square">
            <a:spAutoFit/>
          </a:bodyPr>
          <a:lstStyle/>
          <a:p>
            <a:pPr indent="609585" algn="just">
              <a:lnSpc>
                <a:spcPct val="115000"/>
              </a:lnSpc>
              <a:spcBef>
                <a:spcPts val="400"/>
              </a:spcBef>
              <a:spcAft>
                <a:spcPts val="400"/>
              </a:spcAft>
            </a:pPr>
            <a:r>
              <a:rPr lang="vi-VN" sz="2400" b="1" dirty="0">
                <a:solidFill>
                  <a:srgbClr val="FF0000"/>
                </a:solidFill>
                <a:latin typeface="Times New Roman" panose="02020603050405020304" pitchFamily="18" charset="0"/>
              </a:rPr>
              <a:t>2. Xây dựng Nhà nước</a:t>
            </a:r>
            <a:endParaRPr lang="en-US" sz="2400" b="1" i="1" dirty="0">
              <a:solidFill>
                <a:srgbClr val="FF0000"/>
              </a:solidFill>
              <a:latin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3D Model 4" descr="Group">
                <a:extLst>
                  <a:ext uri="{FF2B5EF4-FFF2-40B4-BE49-F238E27FC236}">
                    <a16:creationId xmlns:a16="http://schemas.microsoft.com/office/drawing/2014/main" id="{117AAFFB-16F6-01EF-9561-C3E6CF4E2E73}"/>
                  </a:ext>
                </a:extLst>
              </p:cNvPr>
              <p:cNvGraphicFramePr>
                <a:graphicFrameLocks noChangeAspect="1"/>
              </p:cNvGraphicFramePr>
              <p:nvPr>
                <p:extLst>
                  <p:ext uri="{D42A27DB-BD31-4B8C-83A1-F6EECF244321}">
                    <p14:modId xmlns:p14="http://schemas.microsoft.com/office/powerpoint/2010/main" val="3111595340"/>
                  </p:ext>
                </p:extLst>
              </p:nvPr>
            </p:nvGraphicFramePr>
            <p:xfrm>
              <a:off x="8511977" y="4526837"/>
              <a:ext cx="3680023" cy="2386786"/>
            </p:xfrm>
            <a:graphic>
              <a:graphicData uri="http://schemas.microsoft.com/office/drawing/2017/model3d">
                <am3d:model3d r:embed="rId2">
                  <am3d:spPr>
                    <a:xfrm>
                      <a:off x="0" y="0"/>
                      <a:ext cx="3680023" cy="2386786"/>
                    </a:xfrm>
                    <a:prstGeom prst="rect">
                      <a:avLst/>
                    </a:prstGeom>
                  </am3d:spPr>
                  <am3d:camera>
                    <am3d:pos x="0" y="0" z="67562836"/>
                    <am3d:up dx="0" dy="36000000" dz="0"/>
                    <am3d:lookAt x="0" y="0" z="0"/>
                    <am3d:perspective fov="2700000"/>
                  </am3d:camera>
                  <am3d:trans>
                    <am3d:meterPerModelUnit n="117406" d="1000000"/>
                    <am3d:preTrans dx="0" dy="-4526626" dz="0"/>
                    <am3d:scale>
                      <am3d:sx n="1000000" d="1000000"/>
                      <am3d:sy n="1000000" d="1000000"/>
                      <am3d:sz n="1000000" d="1000000"/>
                    </am3d:scale>
                    <am3d:rot ax="1186072" ay="1426483" az="494635"/>
                    <am3d:postTrans dx="0" dy="0" dz="0"/>
                  </am3d:trans>
                  <am3d:raster rName="Office3DRenderer" rVer="16.0.8326">
                    <am3d:blip r:embed="rId3"/>
                  </am3d:raster>
                  <am3d:objViewport viewportSz="53155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Group">
                <a:extLst>
                  <a:ext uri="{FF2B5EF4-FFF2-40B4-BE49-F238E27FC236}">
                    <a16:creationId xmlns:a16="http://schemas.microsoft.com/office/drawing/2014/main" id="{117AAFFB-16F6-01EF-9561-C3E6CF4E2E73}"/>
                  </a:ext>
                </a:extLst>
              </p:cNvPr>
              <p:cNvPicPr>
                <a:picLocks noGrp="1" noRot="1" noChangeAspect="1" noMove="1" noResize="1" noEditPoints="1" noAdjustHandles="1" noChangeArrowheads="1" noChangeShapeType="1" noCrop="1"/>
              </p:cNvPicPr>
              <p:nvPr/>
            </p:nvPicPr>
            <p:blipFill>
              <a:blip r:embed="rId3"/>
              <a:stretch>
                <a:fillRect/>
              </a:stretch>
            </p:blipFill>
            <p:spPr>
              <a:xfrm>
                <a:off x="8511977" y="4526837"/>
                <a:ext cx="3680023" cy="2386786"/>
              </a:xfrm>
              <a:prstGeom prst="rect">
                <a:avLst/>
              </a:prstGeom>
            </p:spPr>
          </p:pic>
        </mc:Fallback>
      </mc:AlternateContent>
      <p:grpSp>
        <p:nvGrpSpPr>
          <p:cNvPr id="3" name="Group 2">
            <a:extLst>
              <a:ext uri="{FF2B5EF4-FFF2-40B4-BE49-F238E27FC236}">
                <a16:creationId xmlns:a16="http://schemas.microsoft.com/office/drawing/2014/main" id="{4B630976-AA1D-3427-F7AC-A54CE719146C}"/>
              </a:ext>
            </a:extLst>
          </p:cNvPr>
          <p:cNvGrpSpPr/>
          <p:nvPr/>
        </p:nvGrpSpPr>
        <p:grpSpPr>
          <a:xfrm>
            <a:off x="-578363" y="4027012"/>
            <a:ext cx="3341040" cy="2723920"/>
            <a:chOff x="-633627" y="4016416"/>
            <a:chExt cx="4002918" cy="2723920"/>
          </a:xfrm>
        </p:grpSpPr>
        <p:sp>
          <p:nvSpPr>
            <p:cNvPr id="6" name="Freeform: Shape 5">
              <a:extLst>
                <a:ext uri="{FF2B5EF4-FFF2-40B4-BE49-F238E27FC236}">
                  <a16:creationId xmlns:a16="http://schemas.microsoft.com/office/drawing/2014/main" id="{83D4370F-D667-176D-7250-24624C0E809E}"/>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ACD319E8-047C-832E-160F-1051F835A75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774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F01F-60A4-42C8-9D4D-8BAB09CA7795}"/>
              </a:ext>
            </a:extLst>
          </p:cNvPr>
          <p:cNvSpPr>
            <a:spLocks noGrp="1"/>
          </p:cNvSpPr>
          <p:nvPr>
            <p:ph type="title"/>
          </p:nvPr>
        </p:nvSpPr>
        <p:spPr>
          <a:xfrm>
            <a:off x="3796495" y="634251"/>
            <a:ext cx="6989155" cy="713600"/>
          </a:xfrm>
        </p:spPr>
        <p:txBody>
          <a:bodyPr/>
          <a:lstStyle/>
          <a:p>
            <a:r>
              <a:rPr lang="vi-VN" sz="2400" b="1" dirty="0">
                <a:latin typeface="Times New Roman" panose="02020603050405020304" pitchFamily="18" charset="0"/>
                <a:ea typeface="Calibri" panose="020F0502020204030204" pitchFamily="34" charset="0"/>
                <a:cs typeface="SimSun" panose="02010600030101010101" pitchFamily="2" charset="-122"/>
              </a:rPr>
              <a:t>TÀI LIỆU THAM KHẢO</a:t>
            </a:r>
            <a:endParaRPr lang="en-US" dirty="0"/>
          </a:p>
        </p:txBody>
      </p:sp>
      <p:sp>
        <p:nvSpPr>
          <p:cNvPr id="4" name="TextBox 3">
            <a:extLst>
              <a:ext uri="{FF2B5EF4-FFF2-40B4-BE49-F238E27FC236}">
                <a16:creationId xmlns:a16="http://schemas.microsoft.com/office/drawing/2014/main" id="{CE4F212D-65C5-4D25-BFA0-69EB9BD17C95}"/>
              </a:ext>
            </a:extLst>
          </p:cNvPr>
          <p:cNvSpPr txBox="1"/>
          <p:nvPr/>
        </p:nvSpPr>
        <p:spPr>
          <a:xfrm>
            <a:off x="534451" y="1701176"/>
            <a:ext cx="10676475" cy="4894866"/>
          </a:xfrm>
          <a:prstGeom prst="rect">
            <a:avLst/>
          </a:prstGeom>
          <a:noFill/>
        </p:spPr>
        <p:txBody>
          <a:bodyPr wrap="square">
            <a:spAutoFit/>
          </a:bodyPr>
          <a:lstStyle/>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1. Đảng Cộng sản Việt Nam: </a:t>
            </a:r>
            <a:r>
              <a:rPr lang="vi-VN" sz="1867" i="1" dirty="0">
                <a:latin typeface="Times New Roman" panose="02020603050405020304" pitchFamily="18" charset="0"/>
                <a:ea typeface="Calibri" panose="020F0502020204030204" pitchFamily="34" charset="0"/>
                <a:cs typeface="SimSun" panose="02010600030101010101" pitchFamily="2" charset="-122"/>
              </a:rPr>
              <a:t>Văn kiện Đại hội đại biểu toàn quốc lần thứ XII,</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2016.</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2. Đại tướng Võ Nguyên Giáp (Chủ biên): </a:t>
            </a:r>
            <a:r>
              <a:rPr lang="vi-VN" sz="1867" i="1" dirty="0">
                <a:latin typeface="Times New Roman" panose="02020603050405020304" pitchFamily="18" charset="0"/>
                <a:ea typeface="Calibri" panose="020F0502020204030204" pitchFamily="34" charset="0"/>
                <a:cs typeface="SimSun" panose="02010600030101010101" pitchFamily="2" charset="-122"/>
              </a:rPr>
              <a:t>Tư tưởng Hồ Chí Minh và con đường cách mạng Việt Nam</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1997.</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3. Học viện Chính trị quốc gia Hồ Chí Minh: </a:t>
            </a:r>
            <a:r>
              <a:rPr lang="vi-VN" sz="1867" i="1" dirty="0">
                <a:latin typeface="Times New Roman" panose="02020603050405020304" pitchFamily="18" charset="0"/>
                <a:ea typeface="Calibri" panose="020F0502020204030204" pitchFamily="34" charset="0"/>
                <a:cs typeface="SimSun" panose="02010600030101010101" pitchFamily="2" charset="-122"/>
              </a:rPr>
              <a:t>Chủ nghĩa Mác-Lênin, tư tưởng Hồ Chí Minh, nền tảng tư tưởng của Đảng ta</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trị-Hành chính, Hà Nội, 2009.</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4. Nguyễn Đình Lộc: </a:t>
            </a:r>
            <a:r>
              <a:rPr lang="vi-VN" sz="1867" i="1" dirty="0">
                <a:latin typeface="Times New Roman" panose="02020603050405020304" pitchFamily="18" charset="0"/>
                <a:ea typeface="Calibri" panose="020F0502020204030204" pitchFamily="34" charset="0"/>
                <a:cs typeface="SimSun" panose="02010600030101010101" pitchFamily="2" charset="-122"/>
              </a:rPr>
              <a:t>Tư tưởng Hồ Chí Minh về nhà nước của dân, do dân, vì dân</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1998.</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5. C.Mac - Ph.Angghen: </a:t>
            </a:r>
            <a:r>
              <a:rPr lang="vi-VN" sz="1867" i="1" dirty="0">
                <a:latin typeface="Times New Roman" panose="02020603050405020304" pitchFamily="18" charset="0"/>
                <a:ea typeface="Calibri" panose="020F0502020204030204" pitchFamily="34" charset="0"/>
                <a:cs typeface="SimSun" panose="02010600030101010101" pitchFamily="2" charset="-122"/>
              </a:rPr>
              <a:t>Tuyên ngôn của Đảng Cộng sản</a:t>
            </a:r>
            <a:r>
              <a:rPr lang="vi-VN" sz="1867" dirty="0">
                <a:latin typeface="Times New Roman" panose="02020603050405020304" pitchFamily="18" charset="0"/>
                <a:ea typeface="Calibri" panose="020F0502020204030204" pitchFamily="34" charset="0"/>
                <a:cs typeface="SimSun" panose="02010600030101010101" pitchFamily="2" charset="-122"/>
              </a:rPr>
              <a:t>, Nxb. Sự thật, Hà Nội, 1986.</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6. Hồ Chí Minh: </a:t>
            </a:r>
            <a:r>
              <a:rPr lang="vi-VN" sz="1867" i="1" dirty="0">
                <a:latin typeface="Times New Roman" panose="02020603050405020304" pitchFamily="18" charset="0"/>
                <a:ea typeface="Calibri" panose="020F0502020204030204" pitchFamily="34" charset="0"/>
                <a:cs typeface="SimSun" panose="02010600030101010101" pitchFamily="2" charset="-122"/>
              </a:rPr>
              <a:t>Toàn tập,</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201l, t.5.</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7. Hồ Chí Minh: </a:t>
            </a:r>
            <a:r>
              <a:rPr lang="vi-VN" sz="1867" i="1" dirty="0">
                <a:latin typeface="Times New Roman" panose="02020603050405020304" pitchFamily="18" charset="0"/>
                <a:ea typeface="Calibri" panose="020F0502020204030204" pitchFamily="34" charset="0"/>
                <a:cs typeface="SimSun" panose="02010600030101010101" pitchFamily="2" charset="-122"/>
              </a:rPr>
              <a:t>Toàn tập</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2011, t.15.</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8. Song Thành: </a:t>
            </a:r>
            <a:r>
              <a:rPr lang="vi-VN" sz="1867" i="1" dirty="0">
                <a:latin typeface="Times New Roman" panose="02020603050405020304" pitchFamily="18" charset="0"/>
                <a:ea typeface="Calibri" panose="020F0502020204030204" pitchFamily="34" charset="0"/>
                <a:cs typeface="SimSun" panose="02010600030101010101" pitchFamily="2" charset="-122"/>
              </a:rPr>
              <a:t>Hồ Chí Minh nhà tư tưởng lỗi lạc,</a:t>
            </a:r>
            <a:r>
              <a:rPr lang="vi-VN" sz="1867" dirty="0">
                <a:latin typeface="Times New Roman" panose="02020603050405020304" pitchFamily="18" charset="0"/>
                <a:ea typeface="Calibri" panose="020F0502020204030204" pitchFamily="34" charset="0"/>
                <a:cs typeface="SimSun" panose="02010600030101010101" pitchFamily="2" charset="-122"/>
              </a:rPr>
              <a:t> Nxb. Lý luận chính trị, Hà Nội, 2005.</a:t>
            </a:r>
            <a:endParaRPr lang="en-US" sz="1867" dirty="0">
              <a:latin typeface="Calibri" panose="020F0502020204030204" pitchFamily="34" charset="0"/>
              <a:ea typeface="Calibri" panose="020F0502020204030204" pitchFamily="34" charset="0"/>
              <a:cs typeface="SimSun" panose="02010600030101010101" pitchFamily="2" charset="-122"/>
            </a:endParaRPr>
          </a:p>
          <a:p>
            <a:pPr indent="609585" algn="just">
              <a:lnSpc>
                <a:spcPct val="107000"/>
              </a:lnSpc>
              <a:spcBef>
                <a:spcPts val="400"/>
              </a:spcBef>
              <a:spcAft>
                <a:spcPts val="400"/>
              </a:spcAft>
            </a:pPr>
            <a:r>
              <a:rPr lang="vi-VN" sz="1867" dirty="0">
                <a:latin typeface="Times New Roman" panose="02020603050405020304" pitchFamily="18" charset="0"/>
                <a:ea typeface="Calibri" panose="020F0502020204030204" pitchFamily="34" charset="0"/>
                <a:cs typeface="SimSun" panose="02010600030101010101" pitchFamily="2" charset="-122"/>
              </a:rPr>
              <a:t>9. Mạch Quang Thắng: </a:t>
            </a:r>
            <a:r>
              <a:rPr lang="vi-VN" sz="1867" i="1" dirty="0">
                <a:latin typeface="Times New Roman" panose="02020603050405020304" pitchFamily="18" charset="0"/>
                <a:ea typeface="Calibri" panose="020F0502020204030204" pitchFamily="34" charset="0"/>
                <a:cs typeface="SimSun" panose="02010600030101010101" pitchFamily="2" charset="-122"/>
              </a:rPr>
              <a:t>Hồ Chí Minh – Con người của sự sống</a:t>
            </a:r>
            <a:r>
              <a:rPr lang="vi-VN" sz="1867" dirty="0">
                <a:latin typeface="Times New Roman" panose="02020603050405020304" pitchFamily="18" charset="0"/>
                <a:ea typeface="Calibri" panose="020F0502020204030204" pitchFamily="34" charset="0"/>
                <a:cs typeface="SimSun" panose="02010600030101010101" pitchFamily="2" charset="-122"/>
              </a:rPr>
              <a:t>, Nxb. Chính trị quốc gia, Hà Nội, 2010</a:t>
            </a:r>
            <a:endParaRPr lang="en-US" sz="1867" dirty="0">
              <a:latin typeface="Calibri" panose="020F0502020204030204" pitchFamily="34" charset="0"/>
              <a:ea typeface="Calibri" panose="020F0502020204030204" pitchFamily="34" charset="0"/>
              <a:cs typeface="SimSun" panose="02010600030101010101" pitchFamily="2" charset="-122"/>
            </a:endParaRPr>
          </a:p>
        </p:txBody>
      </p:sp>
      <p:pic>
        <p:nvPicPr>
          <p:cNvPr id="3" name="Picture 2" descr="C:\Users\QUOC HUY\Desktop\Logo_Đại_học_FPT.png">
            <a:extLst>
              <a:ext uri="{FF2B5EF4-FFF2-40B4-BE49-F238E27FC236}">
                <a16:creationId xmlns:a16="http://schemas.microsoft.com/office/drawing/2014/main" id="{2024C92E-625A-ED92-5A83-FF1BCA04C6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0365" y="2842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FF51B5-EDF7-9730-552E-84B5E9485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1" y="13765"/>
            <a:ext cx="1781035" cy="1592921"/>
          </a:xfrm>
          <a:prstGeom prst="rect">
            <a:avLst/>
          </a:prstGeom>
        </p:spPr>
      </p:pic>
      <p:grpSp>
        <p:nvGrpSpPr>
          <p:cNvPr id="6" name="Group 5">
            <a:extLst>
              <a:ext uri="{FF2B5EF4-FFF2-40B4-BE49-F238E27FC236}">
                <a16:creationId xmlns:a16="http://schemas.microsoft.com/office/drawing/2014/main" id="{43560FAE-25AB-CC3E-F578-3AFDB910268D}"/>
              </a:ext>
            </a:extLst>
          </p:cNvPr>
          <p:cNvGrpSpPr/>
          <p:nvPr/>
        </p:nvGrpSpPr>
        <p:grpSpPr>
          <a:xfrm>
            <a:off x="-578363" y="4027012"/>
            <a:ext cx="3341040" cy="2723920"/>
            <a:chOff x="-633627" y="4016416"/>
            <a:chExt cx="4002918" cy="2723920"/>
          </a:xfrm>
        </p:grpSpPr>
        <p:sp>
          <p:nvSpPr>
            <p:cNvPr id="7" name="Freeform: Shape 6">
              <a:extLst>
                <a:ext uri="{FF2B5EF4-FFF2-40B4-BE49-F238E27FC236}">
                  <a16:creationId xmlns:a16="http://schemas.microsoft.com/office/drawing/2014/main" id="{1AD5E584-1FE9-5E03-3BA2-D522796D78E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42910E17-F5C8-0155-6B91-F9F9A782BFAE}"/>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0284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258033" y="1505240"/>
            <a:ext cx="3328687" cy="923330"/>
          </a:xfrm>
          <a:prstGeom prst="rect">
            <a:avLst/>
          </a:prstGeom>
          <a:noFill/>
        </p:spPr>
        <p:txBody>
          <a:bodyPr wrap="square">
            <a:prstTxWarp prst="textChevron">
              <a:avLst/>
            </a:prstTxWarp>
            <a:spAutoFit/>
            <a:scene3d>
              <a:camera prst="orthographicFront"/>
              <a:lightRig rig="threePt" dir="t"/>
            </a:scene3d>
            <a:sp3d extrusionH="57150">
              <a:bevelT w="38100" h="38100" prst="angle"/>
            </a:sp3d>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5" y="312453"/>
              <a:ext cx="6095999" cy="2223523"/>
            </p:xfrm>
            <a:graphic>
              <a:graphicData uri="http://schemas.microsoft.com/office/drawing/2017/model3d">
                <am3d:model3d r:embed="rId3">
                  <am3d:spPr>
                    <a:xfrm>
                      <a:off x="0" y="0"/>
                      <a:ext cx="6095999" cy="2223523"/>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5" y="312453"/>
                <a:ext cx="6095999" cy="22235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41"/>
              <a:ext cx="747899" cy="1145513"/>
            </p:xfrm>
            <a:graphic>
              <a:graphicData uri="http://schemas.microsoft.com/office/drawing/2017/model3d">
                <am3d:model3d r:embed="rId5">
                  <am3d:spPr>
                    <a:xfrm>
                      <a:off x="0" y="0"/>
                      <a:ext cx="747899"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3939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41"/>
                <a:ext cx="747899"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5" y="5683171"/>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5" y="5683171"/>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Google Shape;92;p14">
            <a:extLst>
              <a:ext uri="{FF2B5EF4-FFF2-40B4-BE49-F238E27FC236}">
                <a16:creationId xmlns:a16="http://schemas.microsoft.com/office/drawing/2014/main" id="{BF32DACE-4ACA-272A-9D5D-829EB6D3DEBE}"/>
              </a:ext>
            </a:extLst>
          </p:cNvPr>
          <p:cNvSpPr txBox="1">
            <a:spLocks/>
          </p:cNvSpPr>
          <p:nvPr/>
        </p:nvSpPr>
        <p:spPr>
          <a:xfrm>
            <a:off x="3486546" y="1742922"/>
            <a:ext cx="6517089" cy="2313109"/>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Aft>
                <a:spcPts val="2133"/>
              </a:spcAft>
            </a:pP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4.3.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Vận</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dụng</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Hồ</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Chí</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Minh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vào</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công</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tác</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xây</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dựng</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Đảng</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xây</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dựng</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nhà</a:t>
            </a:r>
            <a:r>
              <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6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nước</a:t>
            </a:r>
            <a:endParaRPr lang="en-US" sz="26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Muli"/>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6"/>
          <p:cNvSpPr txBox="1">
            <a:spLocks noGrp="1"/>
          </p:cNvSpPr>
          <p:nvPr>
            <p:ph type="title"/>
          </p:nvPr>
        </p:nvSpPr>
        <p:spPr>
          <a:xfrm>
            <a:off x="124365" y="71248"/>
            <a:ext cx="8807967" cy="824167"/>
          </a:xfrm>
          <a:prstGeom prst="rect">
            <a:avLst/>
          </a:prstGeom>
        </p:spPr>
        <p:txBody>
          <a:bodyPr spcFirstLastPara="1" vert="horz" wrap="square" lIns="121900" tIns="121900" rIns="121900" bIns="121900" rtlCol="0" anchor="ctr" anchorCtr="0">
            <a:noAutofit/>
          </a:bodyPr>
          <a:lstStyle/>
          <a:p>
            <a:pPr indent="609585" algn="just">
              <a:lnSpc>
                <a:spcPct val="115000"/>
              </a:lnSpc>
              <a:spcBef>
                <a:spcPts val="400"/>
              </a:spcBef>
              <a:spcAft>
                <a:spcPts val="400"/>
              </a:spcAft>
            </a:pPr>
            <a:r>
              <a:rPr lang="vi-VN"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1. Xây dựng Đảng thật sự trong sạch, vững mạnh</a:t>
            </a:r>
            <a:endPar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D3DB05FC-2D86-4BEF-A62F-8D6B53736327}"/>
              </a:ext>
            </a:extLst>
          </p:cNvPr>
          <p:cNvSpPr txBox="1"/>
          <p:nvPr/>
        </p:nvSpPr>
        <p:spPr>
          <a:xfrm>
            <a:off x="1370804" y="3313175"/>
            <a:ext cx="5334660" cy="2097177"/>
          </a:xfrm>
          <a:prstGeom prst="rect">
            <a:avLst/>
          </a:prstGeom>
          <a:noFill/>
        </p:spPr>
        <p:txBody>
          <a:bodyPr wrap="square" anchor="ctr">
            <a:spAutoFit/>
          </a:bodyPr>
          <a:lstStyle/>
          <a:p>
            <a:pPr algn="just">
              <a:lnSpc>
                <a:spcPct val="150000"/>
              </a:lnSpc>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Đường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lối, chủ trương này phải dựa trên nền tảng lý luận Mác - Lênin sáng tạo và tư tưởng Hồ Chí Minh; phải phù hợp với hoàn cảnh của đất nước từng giai đoạn, thời kỳ</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a:t>
            </a:r>
          </a:p>
        </p:txBody>
      </p:sp>
      <p:sp>
        <p:nvSpPr>
          <p:cNvPr id="9" name="TextBox 8">
            <a:extLst>
              <a:ext uri="{FF2B5EF4-FFF2-40B4-BE49-F238E27FC236}">
                <a16:creationId xmlns:a16="http://schemas.microsoft.com/office/drawing/2014/main" id="{C93B63EE-3EA5-41B7-ABD6-6895C7F16642}"/>
              </a:ext>
            </a:extLst>
          </p:cNvPr>
          <p:cNvSpPr txBox="1"/>
          <p:nvPr/>
        </p:nvSpPr>
        <p:spPr>
          <a:xfrm>
            <a:off x="1370804" y="2564781"/>
            <a:ext cx="6096000" cy="461665"/>
          </a:xfrm>
          <a:prstGeom prst="rect">
            <a:avLst/>
          </a:prstGeom>
          <a:noFill/>
        </p:spPr>
        <p:txBody>
          <a:bodyPr wrap="square">
            <a:spAutoFit/>
          </a:bodyPr>
          <a:lstStyle/>
          <a:p>
            <a:r>
              <a:rPr lang="vi-VN" sz="2400" b="1" i="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Phải đề ra đường lối, chủ trương đúng đắn</a:t>
            </a:r>
            <a:endParaRPr lang="en-US" sz="2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5" name="Picture 4">
            <a:extLst>
              <a:ext uri="{FF2B5EF4-FFF2-40B4-BE49-F238E27FC236}">
                <a16:creationId xmlns:a16="http://schemas.microsoft.com/office/drawing/2014/main" id="{C59B2177-5A0D-477C-941A-B2CE76606E98}"/>
              </a:ext>
            </a:extLst>
          </p:cNvPr>
          <p:cNvPicPr>
            <a:picLocks noChangeAspect="1"/>
          </p:cNvPicPr>
          <p:nvPr/>
        </p:nvPicPr>
        <p:blipFill>
          <a:blip r:embed="rId3"/>
          <a:stretch>
            <a:fillRect/>
          </a:stretch>
        </p:blipFill>
        <p:spPr>
          <a:xfrm>
            <a:off x="8085711" y="4202118"/>
            <a:ext cx="3127768" cy="147076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3" name="TextBox 12">
            <a:extLst>
              <a:ext uri="{FF2B5EF4-FFF2-40B4-BE49-F238E27FC236}">
                <a16:creationId xmlns:a16="http://schemas.microsoft.com/office/drawing/2014/main" id="{448EE949-3D21-469E-B153-ABE1F549A6DA}"/>
              </a:ext>
            </a:extLst>
          </p:cNvPr>
          <p:cNvSpPr txBox="1"/>
          <p:nvPr/>
        </p:nvSpPr>
        <p:spPr>
          <a:xfrm>
            <a:off x="7934037" y="5914203"/>
            <a:ext cx="3431116" cy="483285"/>
          </a:xfrm>
          <a:prstGeom prst="rect">
            <a:avLst/>
          </a:prstGeom>
          <a:noFill/>
        </p:spPr>
        <p:txBody>
          <a:bodyPr wrap="square">
            <a:spAutoFit/>
          </a:bodyPr>
          <a:lstStyle/>
          <a:p>
            <a:pPr algn="ctr"/>
            <a:r>
              <a:rPr lang="en-US" sz="1600" dirty="0" err="1">
                <a:solidFill>
                  <a:srgbClr val="333333"/>
                </a:solidFill>
                <a:latin typeface="Times" panose="02020603050405020304" pitchFamily="18" charset="0"/>
                <a:cs typeface="Times" panose="02020603050405020304" pitchFamily="18" charset="0"/>
              </a:rPr>
              <a:t>Bác</a:t>
            </a:r>
            <a:r>
              <a:rPr lang="en-US" sz="1600" dirty="0">
                <a:solidFill>
                  <a:srgbClr val="333333"/>
                </a:solidFill>
                <a:latin typeface="Times" panose="02020603050405020304" pitchFamily="18" charset="0"/>
                <a:cs typeface="Times" panose="02020603050405020304" pitchFamily="18" charset="0"/>
              </a:rPr>
              <a:t> </a:t>
            </a:r>
            <a:r>
              <a:rPr lang="en-US" sz="1600" dirty="0" err="1">
                <a:solidFill>
                  <a:srgbClr val="333333"/>
                </a:solidFill>
                <a:latin typeface="Times" panose="02020603050405020304" pitchFamily="18" charset="0"/>
                <a:cs typeface="Times" panose="02020603050405020304" pitchFamily="18" charset="0"/>
              </a:rPr>
              <a:t>Hồ</a:t>
            </a:r>
            <a:r>
              <a:rPr lang="en-US" sz="1600" dirty="0">
                <a:solidFill>
                  <a:srgbClr val="333333"/>
                </a:solidFill>
                <a:latin typeface="Times" panose="02020603050405020304" pitchFamily="18" charset="0"/>
                <a:cs typeface="Times" panose="02020603050405020304" pitchFamily="18" charset="0"/>
              </a:rPr>
              <a:t> </a:t>
            </a:r>
            <a:r>
              <a:rPr lang="en-US" sz="1600" dirty="0" err="1">
                <a:solidFill>
                  <a:srgbClr val="333333"/>
                </a:solidFill>
                <a:latin typeface="Times" panose="02020603050405020304" pitchFamily="18" charset="0"/>
                <a:cs typeface="Times" panose="02020603050405020304" pitchFamily="18" charset="0"/>
              </a:rPr>
              <a:t>tại</a:t>
            </a:r>
            <a:r>
              <a:rPr lang="en-US" sz="1600" dirty="0">
                <a:solidFill>
                  <a:srgbClr val="333333"/>
                </a:solidFill>
                <a:latin typeface="Times" panose="02020603050405020304" pitchFamily="18" charset="0"/>
                <a:cs typeface="Times" panose="02020603050405020304" pitchFamily="18" charset="0"/>
              </a:rPr>
              <a:t> </a:t>
            </a:r>
            <a:r>
              <a:rPr lang="en-US" sz="1600" dirty="0" err="1">
                <a:solidFill>
                  <a:srgbClr val="333333"/>
                </a:solidFill>
                <a:latin typeface="Times" panose="02020603050405020304" pitchFamily="18" charset="0"/>
                <a:cs typeface="Times" panose="02020603050405020304" pitchFamily="18" charset="0"/>
              </a:rPr>
              <a:t>Đại</a:t>
            </a:r>
            <a:r>
              <a:rPr lang="en-US" sz="1600" dirty="0">
                <a:solidFill>
                  <a:srgbClr val="333333"/>
                </a:solidFill>
                <a:latin typeface="Times" panose="02020603050405020304" pitchFamily="18" charset="0"/>
                <a:cs typeface="Times" panose="02020603050405020304" pitchFamily="18" charset="0"/>
              </a:rPr>
              <a:t> </a:t>
            </a:r>
            <a:r>
              <a:rPr lang="en-US" sz="1600" dirty="0" err="1">
                <a:solidFill>
                  <a:srgbClr val="333333"/>
                </a:solidFill>
                <a:latin typeface="Times" panose="02020603050405020304" pitchFamily="18" charset="0"/>
                <a:cs typeface="Times" panose="02020603050405020304" pitchFamily="18" charset="0"/>
              </a:rPr>
              <a:t>hội</a:t>
            </a:r>
            <a:r>
              <a:rPr lang="en-US" sz="1600" dirty="0">
                <a:solidFill>
                  <a:srgbClr val="333333"/>
                </a:solidFill>
                <a:latin typeface="Times" panose="02020603050405020304" pitchFamily="18" charset="0"/>
                <a:cs typeface="Times" panose="02020603050405020304" pitchFamily="18" charset="0"/>
              </a:rPr>
              <a:t> </a:t>
            </a:r>
            <a:r>
              <a:rPr lang="en-US" sz="1600" dirty="0" err="1">
                <a:solidFill>
                  <a:srgbClr val="333333"/>
                </a:solidFill>
                <a:latin typeface="Times" panose="02020603050405020304" pitchFamily="18" charset="0"/>
                <a:cs typeface="Times" panose="02020603050405020304" pitchFamily="18" charset="0"/>
              </a:rPr>
              <a:t>Đảng</a:t>
            </a:r>
            <a:r>
              <a:rPr lang="en-US" sz="1600" dirty="0">
                <a:solidFill>
                  <a:srgbClr val="333333"/>
                </a:solidFill>
                <a:latin typeface="Times" panose="02020603050405020304" pitchFamily="18" charset="0"/>
                <a:cs typeface="Times" panose="02020603050405020304" pitchFamily="18" charset="0"/>
              </a:rPr>
              <a:t> </a:t>
            </a:r>
            <a:r>
              <a:rPr lang="en-US" sz="1600" dirty="0" err="1">
                <a:solidFill>
                  <a:srgbClr val="333333"/>
                </a:solidFill>
                <a:latin typeface="Times" panose="02020603050405020304" pitchFamily="18" charset="0"/>
                <a:cs typeface="Times" panose="02020603050405020304" pitchFamily="18" charset="0"/>
              </a:rPr>
              <a:t>toàn</a:t>
            </a:r>
            <a:r>
              <a:rPr lang="en-US" sz="1600" dirty="0">
                <a:solidFill>
                  <a:srgbClr val="333333"/>
                </a:solidFill>
                <a:latin typeface="Times" panose="02020603050405020304" pitchFamily="18" charset="0"/>
                <a:cs typeface="Times" panose="02020603050405020304" pitchFamily="18" charset="0"/>
              </a:rPr>
              <a:t> </a:t>
            </a:r>
            <a:r>
              <a:rPr lang="en-US" sz="1600" dirty="0" err="1">
                <a:solidFill>
                  <a:srgbClr val="333333"/>
                </a:solidFill>
                <a:latin typeface="Times" panose="02020603050405020304" pitchFamily="18" charset="0"/>
                <a:cs typeface="Times" panose="02020603050405020304" pitchFamily="18" charset="0"/>
              </a:rPr>
              <a:t>quốc</a:t>
            </a:r>
            <a:r>
              <a:rPr lang="en-US" sz="1600" dirty="0">
                <a:solidFill>
                  <a:srgbClr val="333333"/>
                </a:solidFill>
                <a:latin typeface="Times" panose="02020603050405020304" pitchFamily="18" charset="0"/>
                <a:cs typeface="Times" panose="02020603050405020304" pitchFamily="18" charset="0"/>
              </a:rPr>
              <a:t> </a:t>
            </a:r>
            <a:r>
              <a:rPr lang="en-US" sz="1600" dirty="0" err="1">
                <a:solidFill>
                  <a:srgbClr val="333333"/>
                </a:solidFill>
                <a:latin typeface="Times" panose="02020603050405020304" pitchFamily="18" charset="0"/>
                <a:cs typeface="Times" panose="02020603050405020304" pitchFamily="18" charset="0"/>
              </a:rPr>
              <a:t>lần</a:t>
            </a:r>
            <a:r>
              <a:rPr lang="en-US" sz="1600" dirty="0">
                <a:solidFill>
                  <a:srgbClr val="333333"/>
                </a:solidFill>
                <a:latin typeface="Times" panose="02020603050405020304" pitchFamily="18" charset="0"/>
                <a:cs typeface="Times" panose="02020603050405020304" pitchFamily="18" charset="0"/>
              </a:rPr>
              <a:t> </a:t>
            </a:r>
            <a:r>
              <a:rPr lang="en-US" sz="1600" dirty="0" err="1">
                <a:solidFill>
                  <a:srgbClr val="333333"/>
                </a:solidFill>
                <a:latin typeface="Times" panose="02020603050405020304" pitchFamily="18" charset="0"/>
                <a:cs typeface="Times" panose="02020603050405020304" pitchFamily="18" charset="0"/>
              </a:rPr>
              <a:t>thứ</a:t>
            </a:r>
            <a:r>
              <a:rPr lang="en-US" sz="1600" dirty="0">
                <a:solidFill>
                  <a:srgbClr val="333333"/>
                </a:solidFill>
                <a:latin typeface="Times" panose="02020603050405020304" pitchFamily="18" charset="0"/>
                <a:cs typeface="Times" panose="02020603050405020304" pitchFamily="18" charset="0"/>
              </a:rPr>
              <a:t> 3, </a:t>
            </a:r>
            <a:r>
              <a:rPr lang="en-US" sz="1600" dirty="0" err="1">
                <a:solidFill>
                  <a:srgbClr val="333333"/>
                </a:solidFill>
                <a:latin typeface="Times" panose="02020603050405020304" pitchFamily="18" charset="0"/>
                <a:cs typeface="Times" panose="02020603050405020304" pitchFamily="18" charset="0"/>
              </a:rPr>
              <a:t>năm</a:t>
            </a:r>
            <a:r>
              <a:rPr lang="en-US" sz="1600" dirty="0">
                <a:solidFill>
                  <a:srgbClr val="333333"/>
                </a:solidFill>
                <a:latin typeface="Times" panose="02020603050405020304" pitchFamily="18" charset="0"/>
                <a:cs typeface="Times" panose="02020603050405020304" pitchFamily="18" charset="0"/>
              </a:rPr>
              <a:t> 1960</a:t>
            </a:r>
            <a:endParaRPr lang="en-US" sz="1600" dirty="0">
              <a:latin typeface="Times" panose="02020603050405020304" pitchFamily="18" charset="0"/>
              <a:cs typeface="Times" panose="02020603050405020304" pitchFamily="18" charset="0"/>
            </a:endParaRPr>
          </a:p>
        </p:txBody>
      </p:sp>
      <p:pic>
        <p:nvPicPr>
          <p:cNvPr id="10" name="Picture 9">
            <a:extLst>
              <a:ext uri="{FF2B5EF4-FFF2-40B4-BE49-F238E27FC236}">
                <a16:creationId xmlns:a16="http://schemas.microsoft.com/office/drawing/2014/main" id="{597AB1F8-53B0-4AC3-B566-ED73C7DC399E}"/>
              </a:ext>
            </a:extLst>
          </p:cNvPr>
          <p:cNvPicPr>
            <a:picLocks noChangeAspect="1"/>
          </p:cNvPicPr>
          <p:nvPr/>
        </p:nvPicPr>
        <p:blipFill>
          <a:blip r:embed="rId4"/>
          <a:stretch>
            <a:fillRect/>
          </a:stretch>
        </p:blipFill>
        <p:spPr>
          <a:xfrm>
            <a:off x="7693458" y="2564781"/>
            <a:ext cx="3224411" cy="154289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0E90B04F-73E0-BD98-F2E7-64D496773C3C}"/>
              </a:ext>
            </a:extLst>
          </p:cNvPr>
          <p:cNvSpPr txBox="1"/>
          <p:nvPr/>
        </p:nvSpPr>
        <p:spPr>
          <a:xfrm>
            <a:off x="180382" y="808861"/>
            <a:ext cx="6096000" cy="954107"/>
          </a:xfrm>
          <a:prstGeom prst="rect">
            <a:avLst/>
          </a:prstGeom>
          <a:noFill/>
        </p:spPr>
        <p:txBody>
          <a:bodyPr wrap="square">
            <a:spAutoFit/>
          </a:bodyPr>
          <a:lstStyle/>
          <a:p>
            <a:pPr marL="285750" indent="-285750" algn="just">
              <a:buFont typeface="Wingdings" panose="05000000000000000000" pitchFamily="2" charset="2"/>
              <a:buChar char="§"/>
            </a:pPr>
            <a:r>
              <a:rPr lang="en-US" sz="1400" b="1">
                <a:solidFill>
                  <a:srgbClr val="0066FF"/>
                </a:solidFill>
                <a:latin typeface="Open Sans" panose="020B0606030504020204" pitchFamily="34" charset="0"/>
                <a:ea typeface="Open Sans" panose="020B0606030504020204" pitchFamily="34" charset="0"/>
                <a:cs typeface="Open Sans" panose="020B0606030504020204" pitchFamily="34" charset="0"/>
              </a:rPr>
              <a:t>Phương diện đường lối</a:t>
            </a:r>
          </a:p>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tổ chức, thực hiện</a:t>
            </a:r>
          </a:p>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công tác chính đốn Đảng</a:t>
            </a:r>
          </a:p>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công tác phát triển Đảng</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BACEC25F-0E9B-7BD3-5A3C-315C75A32E9C}"/>
              </a:ext>
            </a:extLst>
          </p:cNvPr>
          <p:cNvCxnSpPr>
            <a:cxnSpLocks/>
          </p:cNvCxnSpPr>
          <p:nvPr/>
        </p:nvCxnSpPr>
        <p:spPr>
          <a:xfrm>
            <a:off x="289367" y="1845514"/>
            <a:ext cx="7177437"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3" name="3D Model 2" descr="Checkmark">
                <a:extLst>
                  <a:ext uri="{FF2B5EF4-FFF2-40B4-BE49-F238E27FC236}">
                    <a16:creationId xmlns:a16="http://schemas.microsoft.com/office/drawing/2014/main" id="{1483B26B-15A5-991A-1C96-C567122197EA}"/>
                  </a:ext>
                </a:extLst>
              </p:cNvPr>
              <p:cNvGraphicFramePr>
                <a:graphicFrameLocks noChangeAspect="1"/>
              </p:cNvGraphicFramePr>
              <p:nvPr>
                <p:extLst>
                  <p:ext uri="{D42A27DB-BD31-4B8C-83A1-F6EECF244321}">
                    <p14:modId xmlns:p14="http://schemas.microsoft.com/office/powerpoint/2010/main" val="2671851846"/>
                  </p:ext>
                </p:extLst>
              </p:nvPr>
            </p:nvGraphicFramePr>
            <p:xfrm rot="548623">
              <a:off x="6949084" y="-231878"/>
              <a:ext cx="2456892" cy="3262566"/>
            </p:xfrm>
            <a:graphic>
              <a:graphicData uri="http://schemas.microsoft.com/office/drawing/2017/model3d">
                <am3d:model3d r:embed="rId5">
                  <am3d:spPr>
                    <a:xfrm rot="548623">
                      <a:off x="0" y="0"/>
                      <a:ext cx="2456892" cy="3262566"/>
                    </a:xfrm>
                    <a:prstGeom prst="rect">
                      <a:avLst/>
                    </a:prstGeom>
                  </am3d:spPr>
                  <am3d:camera>
                    <am3d:pos x="0" y="0" z="64721046"/>
                    <am3d:up dx="0" dy="36000000" dz="0"/>
                    <am3d:lookAt x="0" y="0" z="0"/>
                    <am3d:perspective fov="2700000"/>
                  </am3d:camera>
                  <am3d:trans>
                    <am3d:meterPerModelUnit n="124794" d="1000000"/>
                    <am3d:preTrans dx="-3284626" dy="-18000000" dz="1468428"/>
                    <am3d:scale>
                      <am3d:sx n="1000000" d="1000000"/>
                      <am3d:sy n="1000000" d="1000000"/>
                      <am3d:sz n="1000000" d="1000000"/>
                    </am3d:scale>
                    <am3d:rot ax="3841006" ay="316760" az="641504"/>
                    <am3d:postTrans dx="0" dy="0" dz="0"/>
                  </am3d:trans>
                  <am3d:raster rName="Office3DRenderer" rVer="16.0.8326">
                    <am3d:blip r:embed="rId6"/>
                  </am3d:raster>
                  <am3d:objViewport viewportSz="33288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heckmark">
                <a:extLst>
                  <a:ext uri="{FF2B5EF4-FFF2-40B4-BE49-F238E27FC236}">
                    <a16:creationId xmlns:a16="http://schemas.microsoft.com/office/drawing/2014/main" id="{1483B26B-15A5-991A-1C96-C567122197EA}"/>
                  </a:ext>
                </a:extLst>
              </p:cNvPr>
              <p:cNvPicPr>
                <a:picLocks noGrp="1" noRot="1" noChangeAspect="1" noMove="1" noResize="1" noEditPoints="1" noAdjustHandles="1" noChangeArrowheads="1" noChangeShapeType="1" noCrop="1"/>
              </p:cNvPicPr>
              <p:nvPr/>
            </p:nvPicPr>
            <p:blipFill>
              <a:blip r:embed="rId6"/>
              <a:stretch>
                <a:fillRect/>
              </a:stretch>
            </p:blipFill>
            <p:spPr>
              <a:xfrm rot="548623">
                <a:off x="6949084" y="-231878"/>
                <a:ext cx="2456892" cy="3262566"/>
              </a:xfrm>
              <a:prstGeom prst="rect">
                <a:avLst/>
              </a:prstGeom>
            </p:spPr>
          </p:pic>
        </mc:Fallback>
      </mc:AlternateContent>
      <p:grpSp>
        <p:nvGrpSpPr>
          <p:cNvPr id="8" name="Group 7">
            <a:extLst>
              <a:ext uri="{FF2B5EF4-FFF2-40B4-BE49-F238E27FC236}">
                <a16:creationId xmlns:a16="http://schemas.microsoft.com/office/drawing/2014/main" id="{564D8965-EB2E-5300-325D-03D10FB6A753}"/>
              </a:ext>
            </a:extLst>
          </p:cNvPr>
          <p:cNvGrpSpPr/>
          <p:nvPr/>
        </p:nvGrpSpPr>
        <p:grpSpPr>
          <a:xfrm>
            <a:off x="-578363" y="4027012"/>
            <a:ext cx="3341040" cy="2723920"/>
            <a:chOff x="-633627" y="4016416"/>
            <a:chExt cx="4002918" cy="2723920"/>
          </a:xfrm>
        </p:grpSpPr>
        <p:sp>
          <p:nvSpPr>
            <p:cNvPr id="11" name="Freeform: Shape 10">
              <a:extLst>
                <a:ext uri="{FF2B5EF4-FFF2-40B4-BE49-F238E27FC236}">
                  <a16:creationId xmlns:a16="http://schemas.microsoft.com/office/drawing/2014/main" id="{A8A80D85-CEAC-A8BA-B8F5-24FEEE0129F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CBA2B61A-C49F-B502-1E4A-FFF86EE69BB7}"/>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231E-C255-4ECC-82F7-FB9D3D5FCFA2}"/>
              </a:ext>
            </a:extLst>
          </p:cNvPr>
          <p:cNvSpPr>
            <a:spLocks noGrp="1"/>
          </p:cNvSpPr>
          <p:nvPr>
            <p:ph type="ctrTitle"/>
          </p:nvPr>
        </p:nvSpPr>
        <p:spPr>
          <a:xfrm>
            <a:off x="1131320" y="2343395"/>
            <a:ext cx="5234755" cy="830997"/>
          </a:xfrm>
        </p:spPr>
        <p:txBody>
          <a:bodyPr anchor="ctr">
            <a:noAutofit/>
          </a:bodyPr>
          <a:lstStyle/>
          <a:p>
            <a:r>
              <a:rPr lang="vi-VN" sz="2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Phải tổ chức thực hiện thật tốt đường lối, chủ trương </a:t>
            </a:r>
            <a:r>
              <a:rPr lang="vi-VN"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của Đảng</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06812F94-B41F-40A9-8566-5E9FC344034B}"/>
              </a:ext>
            </a:extLst>
          </p:cNvPr>
          <p:cNvSpPr txBox="1"/>
          <p:nvPr/>
        </p:nvSpPr>
        <p:spPr>
          <a:xfrm>
            <a:off x="1284789" y="3163767"/>
            <a:ext cx="5622943" cy="1107996"/>
          </a:xfrm>
          <a:prstGeom prst="rect">
            <a:avLst/>
          </a:prstGeom>
          <a:noFill/>
        </p:spPr>
        <p:txBody>
          <a:bodyPr wrap="square">
            <a:spAutoFit/>
          </a:bodyPr>
          <a:lstStyle/>
          <a:p>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200">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Phải thể chế hóa và phải biến thành hành động tích cực nhất của tất cả các tổ chức của hệ thống chính trị</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TextBox 8">
            <a:extLst>
              <a:ext uri="{FF2B5EF4-FFF2-40B4-BE49-F238E27FC236}">
                <a16:creationId xmlns:a16="http://schemas.microsoft.com/office/drawing/2014/main" id="{614A7F9A-80CB-423D-BC4A-0F59A3A912DB}"/>
              </a:ext>
            </a:extLst>
          </p:cNvPr>
          <p:cNvSpPr txBox="1"/>
          <p:nvPr/>
        </p:nvSpPr>
        <p:spPr>
          <a:xfrm>
            <a:off x="1280498" y="4675552"/>
            <a:ext cx="5234755" cy="1107996"/>
          </a:xfrm>
          <a:prstGeom prst="rect">
            <a:avLst/>
          </a:prstGeom>
          <a:noFill/>
        </p:spPr>
        <p:txBody>
          <a:bodyPr wrap="square">
            <a:spAutoFit/>
          </a:bodyPr>
          <a:lstStyle/>
          <a:p>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200">
                <a:latin typeface="NewCentury-Narrow" panose="020B0500000000000000" pitchFamily="34" charset="0"/>
                <a:ea typeface="NewCentury-Narrow" panose="020B0500000000000000" pitchFamily="34" charset="0"/>
                <a:cs typeface="NewCentury-Narrow" panose="020B0500000000000000" pitchFamily="34" charset="0"/>
              </a:rPr>
              <a:t>Nêu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cao</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tinh</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a:t>
            </a:r>
            <a:r>
              <a:rPr lang="en-US" sz="2200" dirty="0" err="1">
                <a:latin typeface="NewCentury-Narrow" panose="020B0500000000000000" pitchFamily="34" charset="0"/>
                <a:ea typeface="NewCentury-Narrow" panose="020B0500000000000000" pitchFamily="34" charset="0"/>
                <a:cs typeface="NewCentury-Narrow" panose="020B0500000000000000" pitchFamily="34" charset="0"/>
              </a:rPr>
              <a:t>thần</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trách nhiệm của đội ngũ cán bộ, đảng viên, nhất là đối với đội ngũ cán bộ chiến lược</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1" name="Picture 10">
            <a:extLst>
              <a:ext uri="{FF2B5EF4-FFF2-40B4-BE49-F238E27FC236}">
                <a16:creationId xmlns:a16="http://schemas.microsoft.com/office/drawing/2014/main" id="{B02FB02C-7B87-4979-994A-48507EFBA29A}"/>
              </a:ext>
            </a:extLst>
          </p:cNvPr>
          <p:cNvPicPr>
            <a:picLocks noChangeAspect="1"/>
          </p:cNvPicPr>
          <p:nvPr/>
        </p:nvPicPr>
        <p:blipFill>
          <a:blip r:embed="rId2"/>
          <a:stretch>
            <a:fillRect/>
          </a:stretch>
        </p:blipFill>
        <p:spPr>
          <a:xfrm>
            <a:off x="7061200" y="2051050"/>
            <a:ext cx="4495800" cy="36195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Google Shape;481;p26">
            <a:extLst>
              <a:ext uri="{FF2B5EF4-FFF2-40B4-BE49-F238E27FC236}">
                <a16:creationId xmlns:a16="http://schemas.microsoft.com/office/drawing/2014/main" id="{DD0D22FF-8A28-A496-ABE9-39E9EAFEF5F4}"/>
              </a:ext>
            </a:extLst>
          </p:cNvPr>
          <p:cNvSpPr txBox="1">
            <a:spLocks/>
          </p:cNvSpPr>
          <p:nvPr/>
        </p:nvSpPr>
        <p:spPr>
          <a:xfrm>
            <a:off x="124365" y="71248"/>
            <a:ext cx="8807967" cy="824167"/>
          </a:xfrm>
          <a:prstGeom prst="rect">
            <a:avLst/>
          </a:prstGeom>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indent="609585" algn="just">
              <a:lnSpc>
                <a:spcPct val="115000"/>
              </a:lnSpc>
              <a:spcBef>
                <a:spcPts val="400"/>
              </a:spcBef>
              <a:spcAft>
                <a:spcPts val="400"/>
              </a:spcAft>
            </a:pPr>
            <a:r>
              <a:rPr lang="vi-VN" sz="2400" b="1" i="1">
                <a:solidFill>
                  <a:srgbClr val="FF0000"/>
                </a:solidFill>
                <a:latin typeface="Open Sans" panose="020B0606030504020204" pitchFamily="34" charset="0"/>
                <a:ea typeface="Open Sans" panose="020B0606030504020204" pitchFamily="34" charset="0"/>
                <a:cs typeface="Open Sans" panose="020B0606030504020204" pitchFamily="34" charset="0"/>
              </a:rPr>
              <a:t>1. Xây dựng Đảng thật sự trong sạch, vững mạnh</a:t>
            </a:r>
            <a:endPar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81228B16-E272-431D-50C7-C3F6EA409028}"/>
              </a:ext>
            </a:extLst>
          </p:cNvPr>
          <p:cNvSpPr txBox="1"/>
          <p:nvPr/>
        </p:nvSpPr>
        <p:spPr>
          <a:xfrm>
            <a:off x="180386" y="808861"/>
            <a:ext cx="6096000" cy="954107"/>
          </a:xfrm>
          <a:prstGeom prst="rect">
            <a:avLst/>
          </a:prstGeom>
          <a:noFill/>
        </p:spPr>
        <p:txBody>
          <a:bodyPr wrap="square">
            <a:spAutoFit/>
          </a:bodyPr>
          <a:lstStyle/>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đường lối</a:t>
            </a:r>
          </a:p>
          <a:p>
            <a:pPr marL="285750" indent="-285750" algn="just">
              <a:buFont typeface="Wingdings" panose="05000000000000000000" pitchFamily="2" charset="2"/>
              <a:buChar char="§"/>
            </a:pPr>
            <a:r>
              <a:rPr lang="en-US" sz="1400" b="1">
                <a:solidFill>
                  <a:srgbClr val="0066FF"/>
                </a:solidFill>
                <a:latin typeface="Open Sans" panose="020B0606030504020204" pitchFamily="34" charset="0"/>
                <a:ea typeface="Open Sans" panose="020B0606030504020204" pitchFamily="34" charset="0"/>
                <a:cs typeface="Open Sans" panose="020B0606030504020204" pitchFamily="34" charset="0"/>
              </a:rPr>
              <a:t>Phương diện tổ chức, thực hiện</a:t>
            </a:r>
          </a:p>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công tác chính đốn Đảng</a:t>
            </a:r>
          </a:p>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công tác phát triển Đảng</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6" name="Straight Connector 5">
            <a:extLst>
              <a:ext uri="{FF2B5EF4-FFF2-40B4-BE49-F238E27FC236}">
                <a16:creationId xmlns:a16="http://schemas.microsoft.com/office/drawing/2014/main" id="{A7860065-8A39-464C-5894-0358968F7A19}"/>
              </a:ext>
            </a:extLst>
          </p:cNvPr>
          <p:cNvCxnSpPr>
            <a:cxnSpLocks/>
          </p:cNvCxnSpPr>
          <p:nvPr/>
        </p:nvCxnSpPr>
        <p:spPr>
          <a:xfrm>
            <a:off x="180386" y="1833938"/>
            <a:ext cx="6727346"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0" name="3D Model 9" descr="Checkmark">
                <a:extLst>
                  <a:ext uri="{FF2B5EF4-FFF2-40B4-BE49-F238E27FC236}">
                    <a16:creationId xmlns:a16="http://schemas.microsoft.com/office/drawing/2014/main" id="{243AC2F1-126D-EA34-8F79-EECB002A7122}"/>
                  </a:ext>
                </a:extLst>
              </p:cNvPr>
              <p:cNvGraphicFramePr>
                <a:graphicFrameLocks noChangeAspect="1"/>
              </p:cNvGraphicFramePr>
              <p:nvPr>
                <p:extLst>
                  <p:ext uri="{D42A27DB-BD31-4B8C-83A1-F6EECF244321}">
                    <p14:modId xmlns:p14="http://schemas.microsoft.com/office/powerpoint/2010/main" val="553027322"/>
                  </p:ext>
                </p:extLst>
              </p:nvPr>
            </p:nvGraphicFramePr>
            <p:xfrm rot="548623">
              <a:off x="6385288" y="-246950"/>
              <a:ext cx="2456892" cy="3262566"/>
            </p:xfrm>
            <a:graphic>
              <a:graphicData uri="http://schemas.microsoft.com/office/drawing/2017/model3d">
                <am3d:model3d r:embed="rId3">
                  <am3d:spPr>
                    <a:xfrm rot="548623">
                      <a:off x="0" y="0"/>
                      <a:ext cx="2456892" cy="3262566"/>
                    </a:xfrm>
                    <a:prstGeom prst="rect">
                      <a:avLst/>
                    </a:prstGeom>
                  </am3d:spPr>
                  <am3d:camera>
                    <am3d:pos x="0" y="0" z="64721046"/>
                    <am3d:up dx="0" dy="36000000" dz="0"/>
                    <am3d:lookAt x="0" y="0" z="0"/>
                    <am3d:perspective fov="2700000"/>
                  </am3d:camera>
                  <am3d:trans>
                    <am3d:meterPerModelUnit n="124794" d="1000000"/>
                    <am3d:preTrans dx="-3284626" dy="-18000000" dz="1468428"/>
                    <am3d:scale>
                      <am3d:sx n="1000000" d="1000000"/>
                      <am3d:sy n="1000000" d="1000000"/>
                      <am3d:sz n="1000000" d="1000000"/>
                    </am3d:scale>
                    <am3d:rot ax="3841006" ay="316760" az="641504"/>
                    <am3d:postTrans dx="0" dy="0" dz="0"/>
                  </am3d:trans>
                  <am3d:raster rName="Office3DRenderer" rVer="16.0.8326">
                    <am3d:blip r:embed="rId4"/>
                  </am3d:raster>
                  <am3d:objViewport viewportSz="33288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Checkmark">
                <a:extLst>
                  <a:ext uri="{FF2B5EF4-FFF2-40B4-BE49-F238E27FC236}">
                    <a16:creationId xmlns:a16="http://schemas.microsoft.com/office/drawing/2014/main" id="{243AC2F1-126D-EA34-8F79-EECB002A7122}"/>
                  </a:ext>
                </a:extLst>
              </p:cNvPr>
              <p:cNvPicPr>
                <a:picLocks noGrp="1" noRot="1" noChangeAspect="1" noMove="1" noResize="1" noEditPoints="1" noAdjustHandles="1" noChangeArrowheads="1" noChangeShapeType="1" noCrop="1"/>
              </p:cNvPicPr>
              <p:nvPr/>
            </p:nvPicPr>
            <p:blipFill>
              <a:blip r:embed="rId4"/>
              <a:stretch>
                <a:fillRect/>
              </a:stretch>
            </p:blipFill>
            <p:spPr>
              <a:xfrm rot="548623">
                <a:off x="6385288" y="-246950"/>
                <a:ext cx="2456892" cy="3262566"/>
              </a:xfrm>
              <a:prstGeom prst="rect">
                <a:avLst/>
              </a:prstGeom>
            </p:spPr>
          </p:pic>
        </mc:Fallback>
      </mc:AlternateContent>
      <p:grpSp>
        <p:nvGrpSpPr>
          <p:cNvPr id="8" name="Group 7">
            <a:extLst>
              <a:ext uri="{FF2B5EF4-FFF2-40B4-BE49-F238E27FC236}">
                <a16:creationId xmlns:a16="http://schemas.microsoft.com/office/drawing/2014/main" id="{906A4B5E-8E49-372D-EE5F-BCBCC530970D}"/>
              </a:ext>
            </a:extLst>
          </p:cNvPr>
          <p:cNvGrpSpPr/>
          <p:nvPr/>
        </p:nvGrpSpPr>
        <p:grpSpPr>
          <a:xfrm>
            <a:off x="-578363" y="4027012"/>
            <a:ext cx="3341040" cy="2723920"/>
            <a:chOff x="-633627" y="4016416"/>
            <a:chExt cx="4002918" cy="2723920"/>
          </a:xfrm>
        </p:grpSpPr>
        <p:sp>
          <p:nvSpPr>
            <p:cNvPr id="12" name="Freeform: Shape 11">
              <a:extLst>
                <a:ext uri="{FF2B5EF4-FFF2-40B4-BE49-F238E27FC236}">
                  <a16:creationId xmlns:a16="http://schemas.microsoft.com/office/drawing/2014/main" id="{EADC4A4B-E9C7-FAD3-64CA-0D5AEF2BC474}"/>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689E343B-7B18-2D5C-A1F1-8C2D5C8E7AA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901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293E-2AD8-459F-B55B-517C42A80EF7}"/>
              </a:ext>
            </a:extLst>
          </p:cNvPr>
          <p:cNvSpPr>
            <a:spLocks noGrp="1"/>
          </p:cNvSpPr>
          <p:nvPr>
            <p:ph type="ctrTitle"/>
          </p:nvPr>
        </p:nvSpPr>
        <p:spPr>
          <a:xfrm>
            <a:off x="740780" y="2136295"/>
            <a:ext cx="6396620" cy="721600"/>
          </a:xfrm>
        </p:spPr>
        <p:txBody>
          <a:bodyPr/>
          <a:lstStyle/>
          <a:p>
            <a:r>
              <a:rPr lang="vi-VN" sz="2133"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Phải chú trọng hơn nữa công tác chỉnh đốn Đảng</a:t>
            </a:r>
            <a:endParaRPr lang="en-US" sz="2133"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3" name="Subtitle 2">
            <a:extLst>
              <a:ext uri="{FF2B5EF4-FFF2-40B4-BE49-F238E27FC236}">
                <a16:creationId xmlns:a16="http://schemas.microsoft.com/office/drawing/2014/main" id="{252D63C3-15A8-4BB3-8F27-9E4E0D2B26D0}"/>
              </a:ext>
            </a:extLst>
          </p:cNvPr>
          <p:cNvSpPr>
            <a:spLocks noGrp="1"/>
          </p:cNvSpPr>
          <p:nvPr>
            <p:ph type="subTitle" idx="1"/>
          </p:nvPr>
        </p:nvSpPr>
        <p:spPr>
          <a:xfrm>
            <a:off x="1335056" y="3320883"/>
            <a:ext cx="5208067" cy="2191533"/>
          </a:xfrm>
        </p:spPr>
        <p:txBody>
          <a:bodyPr>
            <a:normAutofit/>
          </a:bodyPr>
          <a:lstStyle/>
          <a:p>
            <a:pPr marL="194728" algn="l">
              <a:lnSpc>
                <a:spcPct val="150000"/>
              </a:lnSpc>
            </a:pPr>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Thường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xuyên chỉnh đốn nội bộ để Đảng xứng đáng là người cầm quyền, để đảng viên luôn xứng đáng vừa là người lãnh đạo vừa là người đày tớ thật trung thành của nhân dân</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6" name="Picture 5">
            <a:extLst>
              <a:ext uri="{FF2B5EF4-FFF2-40B4-BE49-F238E27FC236}">
                <a16:creationId xmlns:a16="http://schemas.microsoft.com/office/drawing/2014/main" id="{B4B6A0E3-F08E-4C3E-BD6C-E26E67F90966}"/>
              </a:ext>
            </a:extLst>
          </p:cNvPr>
          <p:cNvPicPr>
            <a:picLocks noChangeAspect="1"/>
          </p:cNvPicPr>
          <p:nvPr/>
        </p:nvPicPr>
        <p:blipFill>
          <a:blip r:embed="rId2"/>
          <a:stretch>
            <a:fillRect/>
          </a:stretch>
        </p:blipFill>
        <p:spPr>
          <a:xfrm>
            <a:off x="7581351" y="2074334"/>
            <a:ext cx="3967183" cy="1986495"/>
          </a:xfrm>
          <a:prstGeom prst="rect">
            <a:avLst/>
          </a:prstGeom>
        </p:spPr>
      </p:pic>
      <p:pic>
        <p:nvPicPr>
          <p:cNvPr id="8" name="Picture 7">
            <a:extLst>
              <a:ext uri="{FF2B5EF4-FFF2-40B4-BE49-F238E27FC236}">
                <a16:creationId xmlns:a16="http://schemas.microsoft.com/office/drawing/2014/main" id="{821C55DC-F360-4D83-8F48-5556A4B09A2D}"/>
              </a:ext>
            </a:extLst>
          </p:cNvPr>
          <p:cNvPicPr>
            <a:picLocks noChangeAspect="1"/>
          </p:cNvPicPr>
          <p:nvPr/>
        </p:nvPicPr>
        <p:blipFill>
          <a:blip r:embed="rId3"/>
          <a:stretch>
            <a:fillRect/>
          </a:stretch>
        </p:blipFill>
        <p:spPr>
          <a:xfrm>
            <a:off x="7430947" y="4199467"/>
            <a:ext cx="4282633" cy="2124096"/>
          </a:xfrm>
          <a:prstGeom prst="rect">
            <a:avLst/>
          </a:prstGeom>
        </p:spPr>
      </p:pic>
      <p:sp>
        <p:nvSpPr>
          <p:cNvPr id="5" name="Google Shape;481;p26">
            <a:extLst>
              <a:ext uri="{FF2B5EF4-FFF2-40B4-BE49-F238E27FC236}">
                <a16:creationId xmlns:a16="http://schemas.microsoft.com/office/drawing/2014/main" id="{4096A7AD-7FC9-C01B-B1CC-86AAEB97EC42}"/>
              </a:ext>
            </a:extLst>
          </p:cNvPr>
          <p:cNvSpPr txBox="1">
            <a:spLocks/>
          </p:cNvSpPr>
          <p:nvPr/>
        </p:nvSpPr>
        <p:spPr>
          <a:xfrm>
            <a:off x="124365" y="71248"/>
            <a:ext cx="8807967" cy="824167"/>
          </a:xfrm>
          <a:prstGeom prst="rect">
            <a:avLst/>
          </a:prstGeom>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indent="609585" algn="just">
              <a:lnSpc>
                <a:spcPct val="115000"/>
              </a:lnSpc>
              <a:spcBef>
                <a:spcPts val="400"/>
              </a:spcBef>
              <a:spcAft>
                <a:spcPts val="400"/>
              </a:spcAft>
            </a:pPr>
            <a:r>
              <a:rPr lang="vi-VN" sz="2400" b="1" i="1">
                <a:solidFill>
                  <a:srgbClr val="FF0000"/>
                </a:solidFill>
                <a:latin typeface="Open Sans" panose="020B0606030504020204" pitchFamily="34" charset="0"/>
                <a:ea typeface="Open Sans" panose="020B0606030504020204" pitchFamily="34" charset="0"/>
                <a:cs typeface="Open Sans" panose="020B0606030504020204" pitchFamily="34" charset="0"/>
              </a:rPr>
              <a:t>1. Xây dựng Đảng thật sự trong sạch, vững mạnh</a:t>
            </a:r>
            <a:endPar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789E4A5F-B4C3-115A-7C2E-A3E7A3A796CF}"/>
              </a:ext>
            </a:extLst>
          </p:cNvPr>
          <p:cNvSpPr txBox="1"/>
          <p:nvPr/>
        </p:nvSpPr>
        <p:spPr>
          <a:xfrm>
            <a:off x="191955" y="808861"/>
            <a:ext cx="6096000" cy="954107"/>
          </a:xfrm>
          <a:prstGeom prst="rect">
            <a:avLst/>
          </a:prstGeom>
          <a:noFill/>
        </p:spPr>
        <p:txBody>
          <a:bodyPr wrap="square">
            <a:spAutoFit/>
          </a:bodyPr>
          <a:lstStyle/>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đường lối</a:t>
            </a:r>
          </a:p>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tổ chức, thực hiện</a:t>
            </a:r>
          </a:p>
          <a:p>
            <a:pPr marL="285750" indent="-285750" algn="just">
              <a:buFont typeface="Wingdings" panose="05000000000000000000" pitchFamily="2" charset="2"/>
              <a:buChar char="§"/>
            </a:pPr>
            <a:r>
              <a:rPr lang="en-US" sz="1400" b="1">
                <a:solidFill>
                  <a:srgbClr val="0066FF"/>
                </a:solidFill>
                <a:latin typeface="Open Sans" panose="020B0606030504020204" pitchFamily="34" charset="0"/>
                <a:ea typeface="Open Sans" panose="020B0606030504020204" pitchFamily="34" charset="0"/>
                <a:cs typeface="Open Sans" panose="020B0606030504020204" pitchFamily="34" charset="0"/>
              </a:rPr>
              <a:t>Phương diện công tác chính đốn Đảng</a:t>
            </a:r>
          </a:p>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công tác phát triển Đảng</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Straight Connector 8">
            <a:extLst>
              <a:ext uri="{FF2B5EF4-FFF2-40B4-BE49-F238E27FC236}">
                <a16:creationId xmlns:a16="http://schemas.microsoft.com/office/drawing/2014/main" id="{F0C93DFB-0071-7326-A2E4-08154B85397B}"/>
              </a:ext>
            </a:extLst>
          </p:cNvPr>
          <p:cNvCxnSpPr>
            <a:cxnSpLocks/>
          </p:cNvCxnSpPr>
          <p:nvPr/>
        </p:nvCxnSpPr>
        <p:spPr>
          <a:xfrm>
            <a:off x="300942" y="1857088"/>
            <a:ext cx="7130005"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0" name="3D Model 9" descr="Checkmark">
                <a:extLst>
                  <a:ext uri="{FF2B5EF4-FFF2-40B4-BE49-F238E27FC236}">
                    <a16:creationId xmlns:a16="http://schemas.microsoft.com/office/drawing/2014/main" id="{FEA8674E-CC67-790D-6A09-C469335BFE31}"/>
                  </a:ext>
                </a:extLst>
              </p:cNvPr>
              <p:cNvGraphicFramePr>
                <a:graphicFrameLocks noChangeAspect="1"/>
              </p:cNvGraphicFramePr>
              <p:nvPr>
                <p:extLst>
                  <p:ext uri="{D42A27DB-BD31-4B8C-83A1-F6EECF244321}">
                    <p14:modId xmlns:p14="http://schemas.microsoft.com/office/powerpoint/2010/main" val="3780261406"/>
                  </p:ext>
                </p:extLst>
              </p:nvPr>
            </p:nvGraphicFramePr>
            <p:xfrm rot="548623">
              <a:off x="6786741" y="-235691"/>
              <a:ext cx="2456892" cy="3262566"/>
            </p:xfrm>
            <a:graphic>
              <a:graphicData uri="http://schemas.microsoft.com/office/drawing/2017/model3d">
                <am3d:model3d r:embed="rId4">
                  <am3d:spPr>
                    <a:xfrm rot="548623">
                      <a:off x="0" y="0"/>
                      <a:ext cx="2456892" cy="3262566"/>
                    </a:xfrm>
                    <a:prstGeom prst="rect">
                      <a:avLst/>
                    </a:prstGeom>
                  </am3d:spPr>
                  <am3d:camera>
                    <am3d:pos x="0" y="0" z="64721046"/>
                    <am3d:up dx="0" dy="36000000" dz="0"/>
                    <am3d:lookAt x="0" y="0" z="0"/>
                    <am3d:perspective fov="2700000"/>
                  </am3d:camera>
                  <am3d:trans>
                    <am3d:meterPerModelUnit n="124794" d="1000000"/>
                    <am3d:preTrans dx="-3284626" dy="-18000000" dz="1468428"/>
                    <am3d:scale>
                      <am3d:sx n="1000000" d="1000000"/>
                      <am3d:sy n="1000000" d="1000000"/>
                      <am3d:sz n="1000000" d="1000000"/>
                    </am3d:scale>
                    <am3d:rot ax="3841006" ay="316760" az="641504"/>
                    <am3d:postTrans dx="0" dy="0" dz="0"/>
                  </am3d:trans>
                  <am3d:raster rName="Office3DRenderer" rVer="16.0.8326">
                    <am3d:blip r:embed="rId5"/>
                  </am3d:raster>
                  <am3d:objViewport viewportSz="33288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Checkmark">
                <a:extLst>
                  <a:ext uri="{FF2B5EF4-FFF2-40B4-BE49-F238E27FC236}">
                    <a16:creationId xmlns:a16="http://schemas.microsoft.com/office/drawing/2014/main" id="{FEA8674E-CC67-790D-6A09-C469335BFE31}"/>
                  </a:ext>
                </a:extLst>
              </p:cNvPr>
              <p:cNvPicPr>
                <a:picLocks noGrp="1" noRot="1" noChangeAspect="1" noMove="1" noResize="1" noEditPoints="1" noAdjustHandles="1" noChangeArrowheads="1" noChangeShapeType="1" noCrop="1"/>
              </p:cNvPicPr>
              <p:nvPr/>
            </p:nvPicPr>
            <p:blipFill>
              <a:blip r:embed="rId5"/>
              <a:stretch>
                <a:fillRect/>
              </a:stretch>
            </p:blipFill>
            <p:spPr>
              <a:xfrm rot="548623">
                <a:off x="6786741" y="-235691"/>
                <a:ext cx="2456892" cy="3262566"/>
              </a:xfrm>
              <a:prstGeom prst="rect">
                <a:avLst/>
              </a:prstGeom>
            </p:spPr>
          </p:pic>
        </mc:Fallback>
      </mc:AlternateContent>
      <p:grpSp>
        <p:nvGrpSpPr>
          <p:cNvPr id="11" name="Group 10">
            <a:extLst>
              <a:ext uri="{FF2B5EF4-FFF2-40B4-BE49-F238E27FC236}">
                <a16:creationId xmlns:a16="http://schemas.microsoft.com/office/drawing/2014/main" id="{B89B87F4-459B-A289-E440-5E0ED5C1A5CD}"/>
              </a:ext>
            </a:extLst>
          </p:cNvPr>
          <p:cNvGrpSpPr/>
          <p:nvPr/>
        </p:nvGrpSpPr>
        <p:grpSpPr>
          <a:xfrm>
            <a:off x="-578363" y="4027012"/>
            <a:ext cx="3341040" cy="2723920"/>
            <a:chOff x="-633627" y="4016416"/>
            <a:chExt cx="4002918" cy="2723920"/>
          </a:xfrm>
        </p:grpSpPr>
        <p:sp>
          <p:nvSpPr>
            <p:cNvPr id="12" name="Freeform: Shape 11">
              <a:extLst>
                <a:ext uri="{FF2B5EF4-FFF2-40B4-BE49-F238E27FC236}">
                  <a16:creationId xmlns:a16="http://schemas.microsoft.com/office/drawing/2014/main" id="{1C7FF456-03D4-2EC8-9F49-74F058EA266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50EC1909-8399-0A52-CF83-D4E1E756A693}"/>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63504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CB7F-5075-4D36-B9B5-B35020E48F99}"/>
              </a:ext>
            </a:extLst>
          </p:cNvPr>
          <p:cNvSpPr>
            <a:spLocks noGrp="1"/>
          </p:cNvSpPr>
          <p:nvPr>
            <p:ph type="ctrTitle"/>
          </p:nvPr>
        </p:nvSpPr>
        <p:spPr>
          <a:xfrm>
            <a:off x="2638232" y="2128384"/>
            <a:ext cx="2528093" cy="454811"/>
          </a:xfrm>
        </p:spPr>
        <p:txBody>
          <a:bodyPr/>
          <a:lstStyle/>
          <a:p>
            <a:r>
              <a:rPr lang="en-US" sz="2133" b="1"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Đối</a:t>
            </a:r>
            <a:r>
              <a:rPr lang="en-US" sz="2133"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133" b="1"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với</a:t>
            </a:r>
            <a:r>
              <a:rPr lang="en-US" sz="2133"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133" b="1"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sinh</a:t>
            </a:r>
            <a:r>
              <a:rPr lang="en-US" sz="2133"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133" b="1"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viên</a:t>
            </a:r>
            <a:endParaRPr lang="en-US" sz="2133"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TextBox 6">
            <a:extLst>
              <a:ext uri="{FF2B5EF4-FFF2-40B4-BE49-F238E27FC236}">
                <a16:creationId xmlns:a16="http://schemas.microsoft.com/office/drawing/2014/main" id="{9CD444B4-2B6F-405A-9AC7-FBED0481BB95}"/>
              </a:ext>
            </a:extLst>
          </p:cNvPr>
          <p:cNvSpPr txBox="1"/>
          <p:nvPr/>
        </p:nvSpPr>
        <p:spPr>
          <a:xfrm>
            <a:off x="994628" y="2689922"/>
            <a:ext cx="6679387" cy="1543179"/>
          </a:xfrm>
          <a:prstGeom prst="rect">
            <a:avLst/>
          </a:prstGeom>
          <a:noFill/>
        </p:spPr>
        <p:txBody>
          <a:bodyPr wrap="square">
            <a:spAutoFit/>
          </a:bodyPr>
          <a:lstStyle/>
          <a:p>
            <a:pPr>
              <a:lnSpc>
                <a:spcPct val="150000"/>
              </a:lnSpc>
            </a:pPr>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Những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sinh viên đang là đảng viên của Đảng cẩn chú trọng thực hiện thật tốt đường lối, quan điểm, chủ trương, điều lệ Đảng, phải là công dân gương mẫu và là sinh viên tốt</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TextBox 8">
            <a:extLst>
              <a:ext uri="{FF2B5EF4-FFF2-40B4-BE49-F238E27FC236}">
                <a16:creationId xmlns:a16="http://schemas.microsoft.com/office/drawing/2014/main" id="{1A5B417E-6D02-455A-B1E1-360D4075690B}"/>
              </a:ext>
            </a:extLst>
          </p:cNvPr>
          <p:cNvSpPr txBox="1"/>
          <p:nvPr/>
        </p:nvSpPr>
        <p:spPr>
          <a:xfrm>
            <a:off x="994629" y="4609187"/>
            <a:ext cx="6277180" cy="1543179"/>
          </a:xfrm>
          <a:prstGeom prst="rect">
            <a:avLst/>
          </a:prstGeom>
          <a:noFill/>
        </p:spPr>
        <p:txBody>
          <a:bodyPr wrap="square">
            <a:spAutoFit/>
          </a:bodyPr>
          <a:lstStyle/>
          <a:p>
            <a:pPr>
              <a:lnSpc>
                <a:spcPct val="150000"/>
              </a:lnSpc>
            </a:pPr>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Những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sinh viên chưa là đảng viên cần nghiên cứu, học tập thật tốt tư tưởng Hồ Chí Minh, phấn đấu trở thành đảng viên hoặc người tích cực ủng hộ Đảng</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1" name="Picture 10">
            <a:extLst>
              <a:ext uri="{FF2B5EF4-FFF2-40B4-BE49-F238E27FC236}">
                <a16:creationId xmlns:a16="http://schemas.microsoft.com/office/drawing/2014/main" id="{F817005B-24F1-469E-8A32-813CCE16C050}"/>
              </a:ext>
            </a:extLst>
          </p:cNvPr>
          <p:cNvPicPr>
            <a:picLocks noChangeAspect="1"/>
          </p:cNvPicPr>
          <p:nvPr/>
        </p:nvPicPr>
        <p:blipFill>
          <a:blip r:embed="rId2"/>
          <a:stretch>
            <a:fillRect/>
          </a:stretch>
        </p:blipFill>
        <p:spPr>
          <a:xfrm>
            <a:off x="7674015" y="2624667"/>
            <a:ext cx="4162385" cy="286173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Google Shape;481;p26">
            <a:extLst>
              <a:ext uri="{FF2B5EF4-FFF2-40B4-BE49-F238E27FC236}">
                <a16:creationId xmlns:a16="http://schemas.microsoft.com/office/drawing/2014/main" id="{28F21AF2-456E-2838-C0BF-3F269F9A383D}"/>
              </a:ext>
            </a:extLst>
          </p:cNvPr>
          <p:cNvSpPr txBox="1">
            <a:spLocks/>
          </p:cNvSpPr>
          <p:nvPr/>
        </p:nvSpPr>
        <p:spPr>
          <a:xfrm>
            <a:off x="124365" y="71248"/>
            <a:ext cx="8807967" cy="824167"/>
          </a:xfrm>
          <a:prstGeom prst="rect">
            <a:avLst/>
          </a:prstGeom>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indent="609585" algn="just">
              <a:lnSpc>
                <a:spcPct val="115000"/>
              </a:lnSpc>
              <a:spcBef>
                <a:spcPts val="400"/>
              </a:spcBef>
              <a:spcAft>
                <a:spcPts val="400"/>
              </a:spcAft>
            </a:pPr>
            <a:r>
              <a:rPr lang="vi-VN" sz="2400" b="1" i="1">
                <a:solidFill>
                  <a:srgbClr val="FF0000"/>
                </a:solidFill>
                <a:latin typeface="Open Sans" panose="020B0606030504020204" pitchFamily="34" charset="0"/>
                <a:ea typeface="Open Sans" panose="020B0606030504020204" pitchFamily="34" charset="0"/>
                <a:cs typeface="Open Sans" panose="020B0606030504020204" pitchFamily="34" charset="0"/>
              </a:rPr>
              <a:t>1. Xây dựng Đảng thật sự trong sạch, vững mạnh</a:t>
            </a:r>
            <a:endPar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22DBA567-7365-1A31-7441-600BF99F4198}"/>
              </a:ext>
            </a:extLst>
          </p:cNvPr>
          <p:cNvSpPr txBox="1"/>
          <p:nvPr/>
        </p:nvSpPr>
        <p:spPr>
          <a:xfrm>
            <a:off x="272975" y="808861"/>
            <a:ext cx="6096000" cy="954107"/>
          </a:xfrm>
          <a:prstGeom prst="rect">
            <a:avLst/>
          </a:prstGeom>
          <a:noFill/>
        </p:spPr>
        <p:txBody>
          <a:bodyPr wrap="square">
            <a:spAutoFit/>
          </a:bodyPr>
          <a:lstStyle/>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đường lối</a:t>
            </a:r>
          </a:p>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tổ chức, thực hiện</a:t>
            </a:r>
          </a:p>
          <a:p>
            <a:pPr marL="285750" indent="-285750" algn="just">
              <a:buFont typeface="Wingdings" panose="05000000000000000000" pitchFamily="2" charset="2"/>
              <a:buChar char="§"/>
            </a:pPr>
            <a:r>
              <a:rPr lang="en-US" sz="1400">
                <a:latin typeface="Open Sans" panose="020B0606030504020204" pitchFamily="34" charset="0"/>
                <a:ea typeface="Open Sans" panose="020B0606030504020204" pitchFamily="34" charset="0"/>
                <a:cs typeface="Open Sans" panose="020B0606030504020204" pitchFamily="34" charset="0"/>
              </a:rPr>
              <a:t>Phương diện công tác chính đốn Đảng</a:t>
            </a:r>
          </a:p>
          <a:p>
            <a:pPr marL="285750" indent="-285750" algn="just">
              <a:buFont typeface="Wingdings" panose="05000000000000000000" pitchFamily="2" charset="2"/>
              <a:buChar char="§"/>
            </a:pPr>
            <a:r>
              <a:rPr lang="en-US" sz="1400" b="1">
                <a:solidFill>
                  <a:srgbClr val="0066FF"/>
                </a:solidFill>
                <a:latin typeface="Open Sans" panose="020B0606030504020204" pitchFamily="34" charset="0"/>
                <a:ea typeface="Open Sans" panose="020B0606030504020204" pitchFamily="34" charset="0"/>
                <a:cs typeface="Open Sans" panose="020B0606030504020204" pitchFamily="34" charset="0"/>
              </a:rPr>
              <a:t>Phương diện công tác phát triển Đảng</a:t>
            </a:r>
            <a:endParaRPr lang="en-US" sz="1400" b="1" dirty="0">
              <a:solidFill>
                <a:srgbClr val="0066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6" name="Straight Connector 5">
            <a:extLst>
              <a:ext uri="{FF2B5EF4-FFF2-40B4-BE49-F238E27FC236}">
                <a16:creationId xmlns:a16="http://schemas.microsoft.com/office/drawing/2014/main" id="{627BF98B-EBF7-CEAD-12CB-8B7988264DAA}"/>
              </a:ext>
            </a:extLst>
          </p:cNvPr>
          <p:cNvCxnSpPr>
            <a:cxnSpLocks/>
          </p:cNvCxnSpPr>
          <p:nvPr/>
        </p:nvCxnSpPr>
        <p:spPr>
          <a:xfrm>
            <a:off x="393539" y="1857094"/>
            <a:ext cx="6985161"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8" name="3D Model 7" descr="Checkmark">
                <a:extLst>
                  <a:ext uri="{FF2B5EF4-FFF2-40B4-BE49-F238E27FC236}">
                    <a16:creationId xmlns:a16="http://schemas.microsoft.com/office/drawing/2014/main" id="{E1A25518-332B-4F00-6AE2-3E0275BD4CCB}"/>
                  </a:ext>
                </a:extLst>
              </p:cNvPr>
              <p:cNvGraphicFramePr>
                <a:graphicFrameLocks noChangeAspect="1"/>
              </p:cNvGraphicFramePr>
              <p:nvPr>
                <p:extLst>
                  <p:ext uri="{D42A27DB-BD31-4B8C-83A1-F6EECF244321}">
                    <p14:modId xmlns:p14="http://schemas.microsoft.com/office/powerpoint/2010/main" val="3777122816"/>
                  </p:ext>
                </p:extLst>
              </p:nvPr>
            </p:nvGraphicFramePr>
            <p:xfrm rot="548623">
              <a:off x="6740888" y="-194661"/>
              <a:ext cx="2456892" cy="3262566"/>
            </p:xfrm>
            <a:graphic>
              <a:graphicData uri="http://schemas.microsoft.com/office/drawing/2017/model3d">
                <am3d:model3d r:embed="rId3">
                  <am3d:spPr>
                    <a:xfrm rot="548623">
                      <a:off x="0" y="0"/>
                      <a:ext cx="2456892" cy="3262566"/>
                    </a:xfrm>
                    <a:prstGeom prst="rect">
                      <a:avLst/>
                    </a:prstGeom>
                  </am3d:spPr>
                  <am3d:camera>
                    <am3d:pos x="0" y="0" z="64721046"/>
                    <am3d:up dx="0" dy="36000000" dz="0"/>
                    <am3d:lookAt x="0" y="0" z="0"/>
                    <am3d:perspective fov="2700000"/>
                  </am3d:camera>
                  <am3d:trans>
                    <am3d:meterPerModelUnit n="124794" d="1000000"/>
                    <am3d:preTrans dx="-3284626" dy="-18000000" dz="1468428"/>
                    <am3d:scale>
                      <am3d:sx n="1000000" d="1000000"/>
                      <am3d:sy n="1000000" d="1000000"/>
                      <am3d:sz n="1000000" d="1000000"/>
                    </am3d:scale>
                    <am3d:rot ax="3841006" ay="316760" az="641504"/>
                    <am3d:postTrans dx="0" dy="0" dz="0"/>
                  </am3d:trans>
                  <am3d:raster rName="Office3DRenderer" rVer="16.0.8326">
                    <am3d:blip r:embed="rId4"/>
                  </am3d:raster>
                  <am3d:objViewport viewportSz="33288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heckmark">
                <a:extLst>
                  <a:ext uri="{FF2B5EF4-FFF2-40B4-BE49-F238E27FC236}">
                    <a16:creationId xmlns:a16="http://schemas.microsoft.com/office/drawing/2014/main" id="{E1A25518-332B-4F00-6AE2-3E0275BD4CCB}"/>
                  </a:ext>
                </a:extLst>
              </p:cNvPr>
              <p:cNvPicPr>
                <a:picLocks noGrp="1" noRot="1" noChangeAspect="1" noMove="1" noResize="1" noEditPoints="1" noAdjustHandles="1" noChangeArrowheads="1" noChangeShapeType="1" noCrop="1"/>
              </p:cNvPicPr>
              <p:nvPr/>
            </p:nvPicPr>
            <p:blipFill>
              <a:blip r:embed="rId4"/>
              <a:stretch>
                <a:fillRect/>
              </a:stretch>
            </p:blipFill>
            <p:spPr>
              <a:xfrm rot="548623">
                <a:off x="6740888" y="-194661"/>
                <a:ext cx="2456892" cy="3262566"/>
              </a:xfrm>
              <a:prstGeom prst="rect">
                <a:avLst/>
              </a:prstGeom>
            </p:spPr>
          </p:pic>
        </mc:Fallback>
      </mc:AlternateContent>
      <p:grpSp>
        <p:nvGrpSpPr>
          <p:cNvPr id="10" name="Group 9">
            <a:extLst>
              <a:ext uri="{FF2B5EF4-FFF2-40B4-BE49-F238E27FC236}">
                <a16:creationId xmlns:a16="http://schemas.microsoft.com/office/drawing/2014/main" id="{8696A19C-4CB5-3E2E-90CF-7C35F6EAF705}"/>
              </a:ext>
            </a:extLst>
          </p:cNvPr>
          <p:cNvGrpSpPr/>
          <p:nvPr/>
        </p:nvGrpSpPr>
        <p:grpSpPr>
          <a:xfrm>
            <a:off x="-578363" y="4027012"/>
            <a:ext cx="3341040" cy="2723920"/>
            <a:chOff x="-633627" y="4016416"/>
            <a:chExt cx="4002918" cy="2723920"/>
          </a:xfrm>
        </p:grpSpPr>
        <p:sp>
          <p:nvSpPr>
            <p:cNvPr id="12" name="Freeform: Shape 11">
              <a:extLst>
                <a:ext uri="{FF2B5EF4-FFF2-40B4-BE49-F238E27FC236}">
                  <a16:creationId xmlns:a16="http://schemas.microsoft.com/office/drawing/2014/main" id="{C3941E3F-57D4-8126-B68E-8E7D0922771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FFF0AD57-E0ED-452A-93C8-7E60A2D45E0B}"/>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96837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E8C8-18B1-475E-8563-6B2B7AAE6A80}"/>
              </a:ext>
            </a:extLst>
          </p:cNvPr>
          <p:cNvSpPr>
            <a:spLocks noGrp="1"/>
          </p:cNvSpPr>
          <p:nvPr>
            <p:ph type="ctrTitle"/>
          </p:nvPr>
        </p:nvSpPr>
        <p:spPr>
          <a:xfrm>
            <a:off x="949125" y="2094577"/>
            <a:ext cx="6179808" cy="666977"/>
          </a:xfrm>
        </p:spPr>
        <p:txBody>
          <a:bodyPr anchor="ctr">
            <a:noAutofit/>
          </a:bodyPr>
          <a:lstStyle/>
          <a:p>
            <a:pPr algn="l"/>
            <a:r>
              <a:rPr lang="vi-VN" sz="22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Phải xây dựng Nhà nước thật sự trong sạch, vững mạnh</a:t>
            </a:r>
            <a:endParaRPr lang="en-US" sz="22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E34A2A8B-1B8D-47EB-8EB8-763B98470BD8}"/>
              </a:ext>
            </a:extLst>
          </p:cNvPr>
          <p:cNvSpPr txBox="1"/>
          <p:nvPr/>
        </p:nvSpPr>
        <p:spPr>
          <a:xfrm>
            <a:off x="321733" y="998874"/>
            <a:ext cx="6096000" cy="490327"/>
          </a:xfrm>
          <a:prstGeom prst="rect">
            <a:avLst/>
          </a:prstGeom>
          <a:noFill/>
        </p:spPr>
        <p:txBody>
          <a:bodyPr wrap="square">
            <a:spAutoFit/>
          </a:bodyPr>
          <a:lstStyle/>
          <a:p>
            <a:pPr indent="609585" algn="just">
              <a:lnSpc>
                <a:spcPct val="115000"/>
              </a:lnSpc>
              <a:spcBef>
                <a:spcPts val="400"/>
              </a:spcBef>
              <a:spcAft>
                <a:spcPts val="400"/>
              </a:spcAft>
            </a:pPr>
            <a:r>
              <a:rPr lang="vi-VN"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 Xây dựng Nhà nước</a:t>
            </a:r>
            <a:endPar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EA28E87D-5F52-4AA7-A500-7E65DA4190DF}"/>
              </a:ext>
            </a:extLst>
          </p:cNvPr>
          <p:cNvSpPr txBox="1"/>
          <p:nvPr/>
        </p:nvSpPr>
        <p:spPr>
          <a:xfrm>
            <a:off x="1032933" y="3076581"/>
            <a:ext cx="5935026" cy="769441"/>
          </a:xfrm>
          <a:prstGeom prst="rect">
            <a:avLst/>
          </a:prstGeom>
          <a:noFill/>
        </p:spPr>
        <p:txBody>
          <a:bodyPr wrap="square">
            <a:spAutoFit/>
          </a:bodyPr>
          <a:lstStyle/>
          <a:p>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200">
                <a:latin typeface="NewCentury-Narrow" panose="020B0500000000000000" pitchFamily="34" charset="0"/>
                <a:ea typeface="NewCentury-Narrow" panose="020B0500000000000000" pitchFamily="34" charset="0"/>
                <a:cs typeface="NewCentury-Narrow" panose="020B0500000000000000" pitchFamily="34" charset="0"/>
              </a:rPr>
              <a:t>Đ</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ẩy mạnh việc hoàn thiện pháp luật gắn với tổ chức thi hành pháp luật </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TextBox 8">
            <a:extLst>
              <a:ext uri="{FF2B5EF4-FFF2-40B4-BE49-F238E27FC236}">
                <a16:creationId xmlns:a16="http://schemas.microsoft.com/office/drawing/2014/main" id="{69D935EE-95C4-4B0B-81AA-41E7B50D8258}"/>
              </a:ext>
            </a:extLst>
          </p:cNvPr>
          <p:cNvSpPr txBox="1"/>
          <p:nvPr/>
        </p:nvSpPr>
        <p:spPr>
          <a:xfrm>
            <a:off x="1032933" y="4207786"/>
            <a:ext cx="5935026" cy="1107996"/>
          </a:xfrm>
          <a:prstGeom prst="rect">
            <a:avLst/>
          </a:prstGeom>
          <a:noFill/>
        </p:spPr>
        <p:txBody>
          <a:bodyPr wrap="square">
            <a:spAutoFit/>
          </a:bodyPr>
          <a:lstStyle/>
          <a:p>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200">
                <a:latin typeface="NewCentury-Narrow" panose="020B0500000000000000" pitchFamily="34" charset="0"/>
                <a:ea typeface="NewCentury-Narrow" panose="020B0500000000000000" pitchFamily="34" charset="0"/>
                <a:cs typeface="NewCentury-Narrow" panose="020B0500000000000000" pitchFamily="34" charset="0"/>
              </a:rPr>
              <a:t>B</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ảo đảm pháp luật vừa là công cụ để Nhà nước quản lý xã hội, vừa là công cụ để nhân dân làm chủ, kiểm tra, giám sát quyền lực nhà nước</a:t>
            </a:r>
            <a:endParaRPr lang="en-US" sz="2200"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1" name="Picture 10">
            <a:extLst>
              <a:ext uri="{FF2B5EF4-FFF2-40B4-BE49-F238E27FC236}">
                <a16:creationId xmlns:a16="http://schemas.microsoft.com/office/drawing/2014/main" id="{962079C7-5DC3-4D48-80B8-396AA55F2603}"/>
              </a:ext>
            </a:extLst>
          </p:cNvPr>
          <p:cNvPicPr>
            <a:picLocks noChangeAspect="1"/>
          </p:cNvPicPr>
          <p:nvPr/>
        </p:nvPicPr>
        <p:blipFill>
          <a:blip r:embed="rId2"/>
          <a:stretch>
            <a:fillRect/>
          </a:stretch>
        </p:blipFill>
        <p:spPr>
          <a:xfrm>
            <a:off x="7315200" y="1850965"/>
            <a:ext cx="4668367" cy="336388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3" name="Group 2">
            <a:extLst>
              <a:ext uri="{FF2B5EF4-FFF2-40B4-BE49-F238E27FC236}">
                <a16:creationId xmlns:a16="http://schemas.microsoft.com/office/drawing/2014/main" id="{ACD6FB5E-59BF-3726-0B29-431B7E44B628}"/>
              </a:ext>
            </a:extLst>
          </p:cNvPr>
          <p:cNvGrpSpPr/>
          <p:nvPr/>
        </p:nvGrpSpPr>
        <p:grpSpPr>
          <a:xfrm>
            <a:off x="-578363" y="4027012"/>
            <a:ext cx="3341040" cy="2723920"/>
            <a:chOff x="-633627" y="4016416"/>
            <a:chExt cx="4002918" cy="2723920"/>
          </a:xfrm>
        </p:grpSpPr>
        <p:sp>
          <p:nvSpPr>
            <p:cNvPr id="4" name="Freeform: Shape 3">
              <a:extLst>
                <a:ext uri="{FF2B5EF4-FFF2-40B4-BE49-F238E27FC236}">
                  <a16:creationId xmlns:a16="http://schemas.microsoft.com/office/drawing/2014/main" id="{76806FE8-9D23-6631-8E7B-93D640FB83BC}"/>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1CBB95A3-2B9E-72C3-7038-2FF0D528722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53142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FFC4-88F9-4261-8BD1-F3377B891418}"/>
              </a:ext>
            </a:extLst>
          </p:cNvPr>
          <p:cNvSpPr>
            <a:spLocks noGrp="1"/>
          </p:cNvSpPr>
          <p:nvPr>
            <p:ph type="ctrTitle"/>
          </p:nvPr>
        </p:nvSpPr>
        <p:spPr>
          <a:xfrm>
            <a:off x="2420400" y="2256129"/>
            <a:ext cx="4894800" cy="2164838"/>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normAutofit/>
          </a:bodyPr>
          <a:lstStyle/>
          <a:p>
            <a:pPr>
              <a:lnSpc>
                <a:spcPct val="150000"/>
              </a:lnSpc>
            </a:pPr>
            <a:r>
              <a:rPr lang="vi-VN" sz="22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200">
                <a:latin typeface="NewCentury-Narrow" panose="020B0500000000000000" pitchFamily="34" charset="0"/>
                <a:ea typeface="NewCentury-Narrow" panose="020B0500000000000000" pitchFamily="34" charset="0"/>
                <a:cs typeface="NewCentury-Narrow" panose="020B0500000000000000" pitchFamily="34" charset="0"/>
              </a:rPr>
              <a:t>Cần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tiếp tục hoàn thiện hệ thống pháp luật, tôn trọng, bảo đảm, bảo vệ quyền con người, quyền và nghĩa vụ của công dân</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a:t>
            </a:r>
          </a:p>
        </p:txBody>
      </p:sp>
      <p:sp>
        <p:nvSpPr>
          <p:cNvPr id="5" name="TextBox 4">
            <a:extLst>
              <a:ext uri="{FF2B5EF4-FFF2-40B4-BE49-F238E27FC236}">
                <a16:creationId xmlns:a16="http://schemas.microsoft.com/office/drawing/2014/main" id="{D803FB6C-6A3F-4137-B09D-1A94DDC0AFD8}"/>
              </a:ext>
            </a:extLst>
          </p:cNvPr>
          <p:cNvSpPr txBox="1"/>
          <p:nvPr/>
        </p:nvSpPr>
        <p:spPr>
          <a:xfrm>
            <a:off x="296333" y="1088561"/>
            <a:ext cx="6096000" cy="490327"/>
          </a:xfrm>
          <a:prstGeom prst="rect">
            <a:avLst/>
          </a:prstGeom>
          <a:noFill/>
        </p:spPr>
        <p:txBody>
          <a:bodyPr wrap="square">
            <a:spAutoFit/>
          </a:bodyPr>
          <a:lstStyle/>
          <a:p>
            <a:pPr indent="609585" algn="just">
              <a:lnSpc>
                <a:spcPct val="115000"/>
              </a:lnSpc>
              <a:spcBef>
                <a:spcPts val="400"/>
              </a:spcBef>
              <a:spcAft>
                <a:spcPts val="400"/>
              </a:spcAft>
            </a:pPr>
            <a:r>
              <a:rPr lang="vi-VN"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 Xây dựng Nhà nước</a:t>
            </a:r>
            <a:endPar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EDBFC540-C2DD-468B-9F2F-34502303B53B}"/>
              </a:ext>
            </a:extLst>
          </p:cNvPr>
          <p:cNvPicPr>
            <a:picLocks noChangeAspect="1"/>
          </p:cNvPicPr>
          <p:nvPr/>
        </p:nvPicPr>
        <p:blipFill>
          <a:blip r:embed="rId2"/>
          <a:stretch>
            <a:fillRect/>
          </a:stretch>
        </p:blipFill>
        <p:spPr>
          <a:xfrm>
            <a:off x="7855770" y="1083259"/>
            <a:ext cx="3522133" cy="234574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25E705B7-81AD-4361-A3CD-102214E66843}"/>
              </a:ext>
            </a:extLst>
          </p:cNvPr>
          <p:cNvPicPr>
            <a:picLocks noChangeAspect="1"/>
          </p:cNvPicPr>
          <p:nvPr/>
        </p:nvPicPr>
        <p:blipFill>
          <a:blip r:embed="rId3"/>
          <a:stretch>
            <a:fillRect/>
          </a:stretch>
        </p:blipFill>
        <p:spPr>
          <a:xfrm>
            <a:off x="7855770" y="4008967"/>
            <a:ext cx="3522133" cy="24976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mc:AlternateContent xmlns:mc="http://schemas.openxmlformats.org/markup-compatibility/2006">
        <mc:Choice xmlns:am3d="http://schemas.microsoft.com/office/drawing/2017/model3d" Requires="am3d">
          <p:graphicFrame>
            <p:nvGraphicFramePr>
              <p:cNvPr id="4" name="3D Model 3" descr="Books">
                <a:extLst>
                  <a:ext uri="{FF2B5EF4-FFF2-40B4-BE49-F238E27FC236}">
                    <a16:creationId xmlns:a16="http://schemas.microsoft.com/office/drawing/2014/main" id="{2E802E4C-BE57-D8DF-6760-E04C58466F51}"/>
                  </a:ext>
                </a:extLst>
              </p:cNvPr>
              <p:cNvGraphicFramePr>
                <a:graphicFrameLocks noChangeAspect="1"/>
              </p:cNvGraphicFramePr>
              <p:nvPr>
                <p:extLst>
                  <p:ext uri="{D42A27DB-BD31-4B8C-83A1-F6EECF244321}">
                    <p14:modId xmlns:p14="http://schemas.microsoft.com/office/powerpoint/2010/main" val="4237146825"/>
                  </p:ext>
                </p:extLst>
              </p:nvPr>
            </p:nvGraphicFramePr>
            <p:xfrm>
              <a:off x="57875" y="4542687"/>
              <a:ext cx="3200400" cy="2164838"/>
            </p:xfrm>
            <a:graphic>
              <a:graphicData uri="http://schemas.microsoft.com/office/drawing/2017/model3d">
                <am3d:model3d r:embed="rId4">
                  <am3d:spPr>
                    <a:xfrm>
                      <a:off x="0" y="0"/>
                      <a:ext cx="3200400" cy="2164838"/>
                    </a:xfrm>
                    <a:prstGeom prst="rect">
                      <a:avLst/>
                    </a:prstGeom>
                  </am3d:spPr>
                  <am3d:camera>
                    <am3d:pos x="0" y="0" z="69236153"/>
                    <am3d:up dx="0" dy="36000000" dz="0"/>
                    <am3d:lookAt x="0" y="0" z="0"/>
                    <am3d:perspective fov="2700000"/>
                  </am3d:camera>
                  <am3d:trans>
                    <am3d:meterPerModelUnit n="2964344" d="1000000"/>
                    <am3d:preTrans dx="0" dy="-8821788" dz="0"/>
                    <am3d:scale>
                      <am3d:sx n="1000000" d="1000000"/>
                      <am3d:sy n="1000000" d="1000000"/>
                      <am3d:sz n="1000000" d="1000000"/>
                    </am3d:scale>
                    <am3d:rot ax="1381642" ay="1327267" az="545599"/>
                    <am3d:postTrans dx="0" dy="0" dz="0"/>
                  </am3d:trans>
                  <am3d:raster rName="Office3DRenderer" rVer="16.0.8326">
                    <am3d:blip r:embed="rId5"/>
                  </am3d:raster>
                  <am3d:objViewport viewportSz="32825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ooks">
                <a:extLst>
                  <a:ext uri="{FF2B5EF4-FFF2-40B4-BE49-F238E27FC236}">
                    <a16:creationId xmlns:a16="http://schemas.microsoft.com/office/drawing/2014/main" id="{2E802E4C-BE57-D8DF-6760-E04C58466F51}"/>
                  </a:ext>
                </a:extLst>
              </p:cNvPr>
              <p:cNvPicPr>
                <a:picLocks noGrp="1" noRot="1" noChangeAspect="1" noMove="1" noResize="1" noEditPoints="1" noAdjustHandles="1" noChangeArrowheads="1" noChangeShapeType="1" noCrop="1"/>
              </p:cNvPicPr>
              <p:nvPr/>
            </p:nvPicPr>
            <p:blipFill>
              <a:blip r:embed="rId5"/>
              <a:stretch>
                <a:fillRect/>
              </a:stretch>
            </p:blipFill>
            <p:spPr>
              <a:xfrm>
                <a:off x="57875" y="4542687"/>
                <a:ext cx="3200400" cy="2164838"/>
              </a:xfrm>
              <a:prstGeom prst="rect">
                <a:avLst/>
              </a:prstGeom>
            </p:spPr>
          </p:pic>
        </mc:Fallback>
      </mc:AlternateContent>
      <p:grpSp>
        <p:nvGrpSpPr>
          <p:cNvPr id="3" name="Group 2">
            <a:extLst>
              <a:ext uri="{FF2B5EF4-FFF2-40B4-BE49-F238E27FC236}">
                <a16:creationId xmlns:a16="http://schemas.microsoft.com/office/drawing/2014/main" id="{644A04B9-20A1-8051-83F2-74591CB9E1B4}"/>
              </a:ext>
            </a:extLst>
          </p:cNvPr>
          <p:cNvGrpSpPr/>
          <p:nvPr/>
        </p:nvGrpSpPr>
        <p:grpSpPr>
          <a:xfrm>
            <a:off x="-578363" y="4027012"/>
            <a:ext cx="3341040" cy="2723920"/>
            <a:chOff x="-633627" y="4016416"/>
            <a:chExt cx="4002918" cy="2723920"/>
          </a:xfrm>
        </p:grpSpPr>
        <p:sp>
          <p:nvSpPr>
            <p:cNvPr id="6" name="Freeform: Shape 5">
              <a:extLst>
                <a:ext uri="{FF2B5EF4-FFF2-40B4-BE49-F238E27FC236}">
                  <a16:creationId xmlns:a16="http://schemas.microsoft.com/office/drawing/2014/main" id="{C6401AF0-6997-E484-069A-D5C128B0C3D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E91C4DBC-A830-E14A-8986-89E52ECE519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0455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8521-923C-44FD-A2ED-09F44CA1B8F3}"/>
              </a:ext>
            </a:extLst>
          </p:cNvPr>
          <p:cNvSpPr>
            <a:spLocks noGrp="1"/>
          </p:cNvSpPr>
          <p:nvPr>
            <p:ph type="ctrTitle"/>
          </p:nvPr>
        </p:nvSpPr>
        <p:spPr>
          <a:xfrm>
            <a:off x="6687600" y="1975864"/>
            <a:ext cx="4581533" cy="1874383"/>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just"/>
            <a:r>
              <a:rPr lang="vi-VN" sz="20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133">
                <a:latin typeface="NewCentury-Narrow" panose="020B0500000000000000" pitchFamily="34" charset="0"/>
                <a:ea typeface="NewCentury-Narrow" panose="020B0500000000000000" pitchFamily="34" charset="0"/>
                <a:cs typeface="NewCentury-Narrow" panose="020B0500000000000000" pitchFamily="34" charset="0"/>
              </a:rPr>
              <a:t>Phải </a:t>
            </a:r>
            <a:r>
              <a:rPr lang="vi-VN" sz="2133" dirty="0">
                <a:latin typeface="NewCentury-Narrow" panose="020B0500000000000000" pitchFamily="34" charset="0"/>
                <a:ea typeface="NewCentury-Narrow" panose="020B0500000000000000" pitchFamily="34" charset="0"/>
                <a:cs typeface="NewCentury-Narrow" panose="020B0500000000000000" pitchFamily="34" charset="0"/>
              </a:rPr>
              <a:t>xác định rõ cơ chế phân công, phối hợp thực thi quyền lực nhà nước, nhất là cơ chế kiểm soát quyền lực giữa các cơ quan nhà nước trong việc thực hiện các quyền lập pháp, hành pháp, tư pháp trên</a:t>
            </a:r>
            <a:endParaRPr lang="en-US" sz="2133"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TextBox 4">
            <a:extLst>
              <a:ext uri="{FF2B5EF4-FFF2-40B4-BE49-F238E27FC236}">
                <a16:creationId xmlns:a16="http://schemas.microsoft.com/office/drawing/2014/main" id="{3B9DB6B2-766A-4EC1-8649-B60CC29C2640}"/>
              </a:ext>
            </a:extLst>
          </p:cNvPr>
          <p:cNvSpPr txBox="1"/>
          <p:nvPr/>
        </p:nvSpPr>
        <p:spPr>
          <a:xfrm>
            <a:off x="270933" y="998874"/>
            <a:ext cx="6096000" cy="490327"/>
          </a:xfrm>
          <a:prstGeom prst="rect">
            <a:avLst/>
          </a:prstGeom>
          <a:noFill/>
        </p:spPr>
        <p:txBody>
          <a:bodyPr wrap="square">
            <a:spAutoFit/>
          </a:bodyPr>
          <a:lstStyle/>
          <a:p>
            <a:pPr indent="609585" algn="just">
              <a:lnSpc>
                <a:spcPct val="115000"/>
              </a:lnSpc>
              <a:spcBef>
                <a:spcPts val="400"/>
              </a:spcBef>
              <a:spcAft>
                <a:spcPts val="400"/>
              </a:spcAft>
            </a:pPr>
            <a:r>
              <a:rPr lang="vi-VN"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 Xây dựng Nhà nước</a:t>
            </a:r>
            <a:endParaRPr lang="en-US"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DC3466AA-53DE-4007-9CF7-61708127C1B2}"/>
              </a:ext>
            </a:extLst>
          </p:cNvPr>
          <p:cNvSpPr txBox="1"/>
          <p:nvPr/>
        </p:nvSpPr>
        <p:spPr>
          <a:xfrm>
            <a:off x="6687600" y="3944944"/>
            <a:ext cx="4581533" cy="107702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just"/>
            <a:r>
              <a:rPr lang="vi-VN" sz="20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133">
                <a:latin typeface="NewCentury-Narrow" panose="020B0500000000000000" pitchFamily="34" charset="0"/>
                <a:ea typeface="NewCentury-Narrow" panose="020B0500000000000000" pitchFamily="34" charset="0"/>
                <a:cs typeface="NewCentury-Narrow" panose="020B0500000000000000" pitchFamily="34" charset="0"/>
              </a:rPr>
              <a:t>Q</a:t>
            </a:r>
            <a:r>
              <a:rPr lang="vi-VN" sz="2133" dirty="0">
                <a:latin typeface="NewCentury-Narrow" panose="020B0500000000000000" pitchFamily="34" charset="0"/>
                <a:ea typeface="NewCentury-Narrow" panose="020B0500000000000000" pitchFamily="34" charset="0"/>
                <a:cs typeface="NewCentury-Narrow" panose="020B0500000000000000" pitchFamily="34" charset="0"/>
              </a:rPr>
              <a:t>uy định rõ hơn cơ chế phối hợp trong việc thực hiện và kiểm soát các quyền ở các cấp chính quyền. </a:t>
            </a:r>
            <a:endParaRPr lang="en-US" sz="2133"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1" name="Picture 10">
            <a:extLst>
              <a:ext uri="{FF2B5EF4-FFF2-40B4-BE49-F238E27FC236}">
                <a16:creationId xmlns:a16="http://schemas.microsoft.com/office/drawing/2014/main" id="{02346C91-2827-4212-B56A-74F5B3CCD5D5}"/>
              </a:ext>
            </a:extLst>
          </p:cNvPr>
          <p:cNvPicPr>
            <a:picLocks noChangeAspect="1"/>
          </p:cNvPicPr>
          <p:nvPr/>
        </p:nvPicPr>
        <p:blipFill>
          <a:blip r:embed="rId2"/>
          <a:stretch>
            <a:fillRect/>
          </a:stretch>
        </p:blipFill>
        <p:spPr>
          <a:xfrm>
            <a:off x="1082666" y="2063121"/>
            <a:ext cx="5157505" cy="307614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3" name="Group 2">
            <a:extLst>
              <a:ext uri="{FF2B5EF4-FFF2-40B4-BE49-F238E27FC236}">
                <a16:creationId xmlns:a16="http://schemas.microsoft.com/office/drawing/2014/main" id="{0DB690A5-AD05-50A6-EC51-F13752C5334A}"/>
              </a:ext>
            </a:extLst>
          </p:cNvPr>
          <p:cNvGrpSpPr/>
          <p:nvPr/>
        </p:nvGrpSpPr>
        <p:grpSpPr>
          <a:xfrm>
            <a:off x="-578363" y="4027012"/>
            <a:ext cx="3341040" cy="2723920"/>
            <a:chOff x="-633627" y="4016416"/>
            <a:chExt cx="4002918" cy="2723920"/>
          </a:xfrm>
        </p:grpSpPr>
        <p:sp>
          <p:nvSpPr>
            <p:cNvPr id="4" name="Freeform: Shape 3">
              <a:extLst>
                <a:ext uri="{FF2B5EF4-FFF2-40B4-BE49-F238E27FC236}">
                  <a16:creationId xmlns:a16="http://schemas.microsoft.com/office/drawing/2014/main" id="{C14AF80C-DDB9-CAA6-CBA8-8987A5B6676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561FB31F-1370-30D2-36D1-48B1F357FF5D}"/>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66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0902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1429</Words>
  <Application>Microsoft Office PowerPoint</Application>
  <PresentationFormat>Widescreen</PresentationFormat>
  <Paragraphs>69</Paragraphs>
  <Slides>15</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Arvo</vt:lpstr>
      <vt:lpstr>Calibri</vt:lpstr>
      <vt:lpstr>Calibri Light</vt:lpstr>
      <vt:lpstr>NewCentury-Narrow</vt:lpstr>
      <vt:lpstr>Open Sans</vt:lpstr>
      <vt:lpstr>Times</vt:lpstr>
      <vt:lpstr>Times New Roman</vt:lpstr>
      <vt:lpstr>Wingdings</vt:lpstr>
      <vt:lpstr>ZapfChancery-Medium</vt:lpstr>
      <vt:lpstr>Office Theme</vt:lpstr>
      <vt:lpstr>PowerPoint Presentation</vt:lpstr>
      <vt:lpstr>PowerPoint Presentation</vt:lpstr>
      <vt:lpstr>1. Xây dựng Đảng thật sự trong sạch, vững mạnh</vt:lpstr>
      <vt:lpstr>Phải tổ chức thực hiện thật tốt đường lối, chủ trương của Đảng</vt:lpstr>
      <vt:lpstr>Phải chú trọng hơn nữa công tác chỉnh đốn Đảng</vt:lpstr>
      <vt:lpstr>Đối với sinh viên</vt:lpstr>
      <vt:lpstr>Phải xây dựng Nhà nước thật sự trong sạch, vững mạnh</vt:lpstr>
      <vt:lpstr>● Cần tiếp tục hoàn thiện hệ thống pháp luật, tôn trọng, bảo đảm, bảo vệ quyền con người, quyền và nghĩa vụ của công dân.</vt:lpstr>
      <vt:lpstr>● Phải xác định rõ cơ chế phân công, phối hợp thực thi quyền lực nhà nước, nhất là cơ chế kiểm soát quyền lực giữa các cơ quan nhà nước trong việc thực hiện các quyền lập pháp, hành pháp, tư pháp trên</vt:lpstr>
      <vt:lpstr>● Chú trọng công tác xây dựng đội ngũ cán bộ, công chức. Đảng phải tập trung lãnh đạo về đường lối, chủ trương, xây dựng tiêu chí, tiêu chuẩn, cơ chế, chính sách về cán bộ công chức.   ● Đẩy mạnh dân chủ hóa công tác cán bộ, quy định rõ trách nhiệm, thẩm quyền của mỗi tổ chức, mỗi cấp trong xây dựng đội ngũ cán bộ, công chức có bản lĩnh chính trị vững vàng, phẩm chất đạo đức trong sáng, có trình độ, năng lực chuyên môn phù hợp để thực thi đầy đủ trách nhiệm công vụ, đáp ứng yêu cầu của giai đoạn mới.</vt:lpstr>
      <vt:lpstr>● Đẩy mạnh hơn nữa cuộc đấu tranh phòng, chống tham nhũng, lãng phí, quan liêu hách dịch, của quyền; thực hành tiết kiệm trong các cơ quan nhà nước và trong đội ngũ cán bộ, công chức.</vt:lpstr>
      <vt:lpstr>● Đổi mới, tăng cường sự lãnh đạo của Đảng đối với Nhà nước. Tiếp tục nâng cao hiệu quả thực hiện và đổi mới mạnh mẽ phương thức lãnh đạo của Đảng đối với Nhà nước.   ● Đảng lãnh đạo Nhà nước bằng các chủ trương, chính sách lớn, lãnh đạo thể chế hóa các quan điểm, đường lối, chủ trương của Đảng thành chính sách, pháp luật, lãnh đạo xây dựng đội ngũ cán bộ, công chức đủ phẩm chất và năng lực, lãnh đạo tổ chức thực hiện có hiệu quả các chủ trương, chính sách và hệ thống pháp luật; </vt:lpstr>
      <vt:lpstr>● Các tổ chức của Đảng và đảng viên phải gương mẫu tuân thủ pháp luật. Bản chất, tính chất của Nhà nước gắn liền với vai trò, trách nhiệm của Đảng cầm quyền, do đó, đến lượt Đảng, một tiền đề tất yếu được đặt ra là sự trong sạch, vững mạnh của Đảng là yếu tố quyết định cho sự thành công của việc xây dựng Nhà nước theo tư tưởng Hồ Chí Minh.</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12</cp:revision>
  <dcterms:created xsi:type="dcterms:W3CDTF">2024-02-17T22:23:08Z</dcterms:created>
  <dcterms:modified xsi:type="dcterms:W3CDTF">2024-03-08T00:05:16Z</dcterms:modified>
</cp:coreProperties>
</file>